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5173089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Click to edit Master subtitle style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Click to edit Master title style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Click to edit Master text styles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Click to edit Master text styles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lvl="0">
              <a:defRPr sz="1800"/>
            </a:pPr>
            <a:r>
              <a:rPr sz="1400"/>
              <a:t>Click to edit Master text styles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jpeg" descr="Openn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99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" name="Group 52"/>
          <p:cNvGrpSpPr/>
          <p:nvPr/>
        </p:nvGrpSpPr>
        <p:grpSpPr>
          <a:xfrm>
            <a:off x="1981200" y="2057399"/>
            <a:ext cx="5181600" cy="1600201"/>
            <a:chOff x="0" y="0"/>
            <a:chExt cx="5181600" cy="1600199"/>
          </a:xfrm>
        </p:grpSpPr>
        <p:sp>
          <p:nvSpPr>
            <p:cNvPr id="50" name="Shape 50"/>
            <p:cNvSpPr/>
            <p:nvPr/>
          </p:nvSpPr>
          <p:spPr>
            <a:xfrm>
              <a:off x="0" y="-1"/>
              <a:ext cx="5181600" cy="16002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322579"/>
              <a:ext cx="5181600" cy="955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800" b="1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FFFFFF"/>
                  </a:solidFill>
                </a:rPr>
                <a:t>Civil Society: First Step to Democracy in Vietnam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6"/>
          <p:cNvGrpSpPr/>
          <p:nvPr/>
        </p:nvGrpSpPr>
        <p:grpSpPr>
          <a:xfrm>
            <a:off x="150415" y="2895600"/>
            <a:ext cx="5083970" cy="635497"/>
            <a:chOff x="0" y="0"/>
            <a:chExt cx="5083968" cy="635496"/>
          </a:xfrm>
        </p:grpSpPr>
        <p:sp>
          <p:nvSpPr>
            <p:cNvPr id="54" name="Shape 54"/>
            <p:cNvSpPr/>
            <p:nvPr/>
          </p:nvSpPr>
          <p:spPr>
            <a:xfrm>
              <a:off x="0" y="0"/>
              <a:ext cx="5083969" cy="635497"/>
            </a:xfrm>
            <a:prstGeom prst="rect">
              <a:avLst/>
            </a:prstGeom>
            <a:solidFill>
              <a:srgbClr val="C00000"/>
            </a:solidFill>
            <a:ln w="57150" cap="flat">
              <a:solidFill>
                <a:srgbClr val="FFFF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0" y="124451"/>
              <a:ext cx="5083969" cy="386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 b="1" i="1" spc="35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2100" b="1" i="1" spc="350">
                  <a:solidFill>
                    <a:srgbClr val="FFFFFF"/>
                  </a:solidFill>
                </a:rPr>
                <a:t>1. POLITICAL LANDSCAPE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4.jpeg" descr="C:\Users\ptqua_000\Desktop\HR-freedom-of-expression\danap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1" name="Group 61"/>
          <p:cNvGrpSpPr/>
          <p:nvPr/>
        </p:nvGrpSpPr>
        <p:grpSpPr>
          <a:xfrm>
            <a:off x="0" y="208280"/>
            <a:ext cx="8153400" cy="650241"/>
            <a:chOff x="0" y="0"/>
            <a:chExt cx="8153400" cy="650240"/>
          </a:xfrm>
        </p:grpSpPr>
        <p:sp>
          <p:nvSpPr>
            <p:cNvPr id="59" name="Shape 59"/>
            <p:cNvSpPr/>
            <p:nvPr/>
          </p:nvSpPr>
          <p:spPr>
            <a:xfrm>
              <a:off x="0" y="20319"/>
              <a:ext cx="8153400" cy="6096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0" y="0"/>
              <a:ext cx="8153400" cy="65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THE 2013 AMENDED CONSTITUTION AFFIRMS CIVIL AND POLITICAL RIGHTS. 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609600" y="6019800"/>
            <a:ext cx="8534400" cy="838200"/>
            <a:chOff x="0" y="0"/>
            <a:chExt cx="8534400" cy="838200"/>
          </a:xfrm>
        </p:grpSpPr>
        <p:sp>
          <p:nvSpPr>
            <p:cNvPr id="62" name="Shape 62"/>
            <p:cNvSpPr/>
            <p:nvPr/>
          </p:nvSpPr>
          <p:spPr>
            <a:xfrm>
              <a:off x="0" y="0"/>
              <a:ext cx="8534400" cy="838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r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0" y="49530"/>
              <a:ext cx="8534400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 algn="r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BUT</a:t>
              </a:r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… IN PRACTICE THE GOVERNMENT HAS STRICT CONTROL OVER THE EXERCISE OF THESE RIGHTS.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6.jpg" descr="Untitled-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9" name="Group 69"/>
          <p:cNvGrpSpPr/>
          <p:nvPr/>
        </p:nvGrpSpPr>
        <p:grpSpPr>
          <a:xfrm>
            <a:off x="228600" y="132080"/>
            <a:ext cx="4876800" cy="650241"/>
            <a:chOff x="0" y="0"/>
            <a:chExt cx="4876800" cy="650240"/>
          </a:xfrm>
        </p:grpSpPr>
        <p:sp>
          <p:nvSpPr>
            <p:cNvPr id="67" name="Shape 67"/>
            <p:cNvSpPr/>
            <p:nvPr/>
          </p:nvSpPr>
          <p:spPr>
            <a:xfrm>
              <a:off x="0" y="20319"/>
              <a:ext cx="4876800" cy="6096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0" y="0"/>
              <a:ext cx="4876800" cy="65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THERE ARE APPROXIMATELY</a:t>
              </a:r>
              <a:endParaRPr>
                <a:solidFill>
                  <a:srgbClr val="FFFFFF"/>
                </a:solidFill>
              </a:endParaRPr>
            </a:p>
            <a:p>
              <a:pPr lvl="0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1000 CSOs IN VIET NAM</a:t>
              </a:r>
            </a:p>
          </p:txBody>
        </p:sp>
      </p:grpSp>
      <p:pic>
        <p:nvPicPr>
          <p:cNvPr id="70" name="image7.png" descr="hoiphunu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53000" y="3581400"/>
            <a:ext cx="2362200" cy="1998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8.png" descr="mattrantoquoc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96000" y="1447800"/>
            <a:ext cx="1981200" cy="1981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9.png" descr="liendoanlaodong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8200" y="1600200"/>
            <a:ext cx="1905000" cy="190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mage10.png" descr="doanthanhnien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24200" y="990600"/>
            <a:ext cx="2514600" cy="251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11.png" descr="hoinongdan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209800" y="3733800"/>
            <a:ext cx="1905000" cy="1905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" name="Group 77"/>
          <p:cNvGrpSpPr/>
          <p:nvPr/>
        </p:nvGrpSpPr>
        <p:grpSpPr>
          <a:xfrm>
            <a:off x="4038600" y="5638800"/>
            <a:ext cx="4876800" cy="1066800"/>
            <a:chOff x="0" y="0"/>
            <a:chExt cx="4876800" cy="1066800"/>
          </a:xfrm>
        </p:grpSpPr>
        <p:sp>
          <p:nvSpPr>
            <p:cNvPr id="75" name="Shape 75"/>
            <p:cNvSpPr/>
            <p:nvPr/>
          </p:nvSpPr>
          <p:spPr>
            <a:xfrm>
              <a:off x="0" y="0"/>
              <a:ext cx="4876800" cy="1066800"/>
            </a:xfrm>
            <a:prstGeom prst="rect">
              <a:avLst/>
            </a:prstGeom>
            <a:solidFill>
              <a:srgbClr val="C00000"/>
            </a:solidFill>
            <a:ln w="57150" cap="flat">
              <a:solidFill>
                <a:srgbClr val="FFFF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8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0" y="132079"/>
              <a:ext cx="4876800" cy="802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BUT…MOST OF THEM ARE </a:t>
              </a:r>
              <a:r>
                <a:rPr sz="28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GONGOs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1"/>
          <p:cNvGrpSpPr/>
          <p:nvPr/>
        </p:nvGrpSpPr>
        <p:grpSpPr>
          <a:xfrm>
            <a:off x="0" y="228600"/>
            <a:ext cx="8153400" cy="1066800"/>
            <a:chOff x="0" y="0"/>
            <a:chExt cx="8153400" cy="1066800"/>
          </a:xfrm>
        </p:grpSpPr>
        <p:sp>
          <p:nvSpPr>
            <p:cNvPr id="79" name="Shape 79"/>
            <p:cNvSpPr/>
            <p:nvPr/>
          </p:nvSpPr>
          <p:spPr>
            <a:xfrm>
              <a:off x="0" y="0"/>
              <a:ext cx="8153400" cy="10668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0" y="68580"/>
              <a:ext cx="8153400" cy="929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AS A MEMBER OF THE UN HUMAN RIGHTS COUNCIL, VIETNAM WAS UNDER REVIEW DURING THE UPR PROCESS IN 2014 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14.jpeg" descr="PETERLAMBUI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7600" y="3505200"/>
            <a:ext cx="1766958" cy="243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image15.jpeg" descr="PETERLAMBUI3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6800" y="3505200"/>
            <a:ext cx="1828800" cy="2492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16.jpeg" descr="PETERLAMBUI4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24600" y="3505200"/>
            <a:ext cx="1789330" cy="2438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8" name="Group 88"/>
          <p:cNvGrpSpPr/>
          <p:nvPr/>
        </p:nvGrpSpPr>
        <p:grpSpPr>
          <a:xfrm>
            <a:off x="457200" y="6019800"/>
            <a:ext cx="8153400" cy="838200"/>
            <a:chOff x="0" y="0"/>
            <a:chExt cx="8153400" cy="838200"/>
          </a:xfrm>
        </p:grpSpPr>
        <p:sp>
          <p:nvSpPr>
            <p:cNvPr id="86" name="Shape 86"/>
            <p:cNvSpPr/>
            <p:nvPr/>
          </p:nvSpPr>
          <p:spPr>
            <a:xfrm>
              <a:off x="0" y="0"/>
              <a:ext cx="8153400" cy="838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0" y="49530"/>
              <a:ext cx="8153400" cy="739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BUT...</a:t>
              </a:r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 THE GOVERNMENT RETALIATES AGAINST THOSE WHO PARTICIPATED ITS UPR SESSION.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2"/>
          <p:cNvGrpSpPr/>
          <p:nvPr/>
        </p:nvGrpSpPr>
        <p:grpSpPr>
          <a:xfrm>
            <a:off x="152400" y="1295400"/>
            <a:ext cx="1715981" cy="1649414"/>
            <a:chOff x="0" y="0"/>
            <a:chExt cx="1715980" cy="1649413"/>
          </a:xfrm>
        </p:grpSpPr>
        <p:pic>
          <p:nvPicPr>
            <p:cNvPr id="90" name="image18.png" descr="C:\Users\ptqua_000\Desktop\HR-freedom-of-expression\label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715981" cy="16494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1" name="Shape 91"/>
            <p:cNvSpPr/>
            <p:nvPr/>
          </p:nvSpPr>
          <p:spPr>
            <a:xfrm>
              <a:off x="380999" y="519332"/>
              <a:ext cx="83820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C00000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</a:defRPr>
              </a:pPr>
              <a:r>
                <a:rPr b="1">
                  <a:solidFill>
                    <a:srgbClr val="C00000"/>
                  </a:solidFill>
                </a:rPr>
                <a:t>RANK 18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20.jpeg" descr="CHALY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" name="Group 97"/>
          <p:cNvGrpSpPr/>
          <p:nvPr/>
        </p:nvGrpSpPr>
        <p:grpSpPr>
          <a:xfrm>
            <a:off x="152400" y="5105400"/>
            <a:ext cx="4876800" cy="1600200"/>
            <a:chOff x="0" y="0"/>
            <a:chExt cx="4876800" cy="1600200"/>
          </a:xfrm>
        </p:grpSpPr>
        <p:sp>
          <p:nvSpPr>
            <p:cNvPr id="95" name="Shape 95"/>
            <p:cNvSpPr/>
            <p:nvPr/>
          </p:nvSpPr>
          <p:spPr>
            <a:xfrm>
              <a:off x="0" y="0"/>
              <a:ext cx="4876800" cy="1600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0" y="195579"/>
              <a:ext cx="4876800" cy="1209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VIETNAM IS THE SECOND LARGEST JAILER OF INTERNET USERS AROUND THE WORLD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22.jpeg" descr="vietnammedia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" name="Group 102"/>
          <p:cNvGrpSpPr/>
          <p:nvPr/>
        </p:nvGrpSpPr>
        <p:grpSpPr>
          <a:xfrm>
            <a:off x="914400" y="2895600"/>
            <a:ext cx="7315200" cy="1676400"/>
            <a:chOff x="0" y="0"/>
            <a:chExt cx="7315200" cy="1676400"/>
          </a:xfrm>
        </p:grpSpPr>
        <p:sp>
          <p:nvSpPr>
            <p:cNvPr id="100" name="Shape 100"/>
            <p:cNvSpPr/>
            <p:nvPr/>
          </p:nvSpPr>
          <p:spPr>
            <a:xfrm>
              <a:off x="0" y="0"/>
              <a:ext cx="7315200" cy="16764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0" y="303530"/>
              <a:ext cx="7315200" cy="1069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 algn="ctr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THERE ARE ABOUT </a:t>
              </a:r>
              <a:r>
                <a:rPr sz="40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900 </a:t>
              </a:r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NEWSPAPERS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24.jpeg" descr="dinhthehuynh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" name="Group 107"/>
          <p:cNvGrpSpPr/>
          <p:nvPr/>
        </p:nvGrpSpPr>
        <p:grpSpPr>
          <a:xfrm>
            <a:off x="0" y="1738629"/>
            <a:ext cx="4267200" cy="942341"/>
            <a:chOff x="0" y="0"/>
            <a:chExt cx="4267200" cy="942339"/>
          </a:xfrm>
        </p:grpSpPr>
        <p:sp>
          <p:nvSpPr>
            <p:cNvPr id="105" name="Shape 105"/>
            <p:cNvSpPr/>
            <p:nvPr/>
          </p:nvSpPr>
          <p:spPr>
            <a:xfrm>
              <a:off x="0" y="13970"/>
              <a:ext cx="4267200" cy="914401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0" y="0"/>
              <a:ext cx="4267200" cy="942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32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BUT</a:t>
              </a:r>
              <a:r>
                <a:rPr sz="24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…ONLY </a:t>
              </a:r>
              <a:r>
                <a:rPr sz="32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1</a:t>
              </a:r>
              <a:r>
                <a:rPr sz="24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 “EDITOR IN CHIEF”: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0" y="3307079"/>
            <a:ext cx="4114800" cy="2301241"/>
            <a:chOff x="0" y="0"/>
            <a:chExt cx="4114800" cy="2301239"/>
          </a:xfrm>
        </p:grpSpPr>
        <p:sp>
          <p:nvSpPr>
            <p:cNvPr id="108" name="Shape 108"/>
            <p:cNvSpPr/>
            <p:nvPr/>
          </p:nvSpPr>
          <p:spPr>
            <a:xfrm>
              <a:off x="0" y="45720"/>
              <a:ext cx="4114800" cy="2209801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>
              <a:off x="0" y="0"/>
              <a:ext cx="4114800" cy="2301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0D0D0D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THE HEAD OF DEPARTMENT OF PROPAGANDA OF THE COMMUNIST PARTY OF VIETNAM. 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26.jpeg" descr="FREEDOMOFEXPRESSIO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" name="Group 115"/>
          <p:cNvGrpSpPr/>
          <p:nvPr/>
        </p:nvGrpSpPr>
        <p:grpSpPr>
          <a:xfrm>
            <a:off x="457200" y="3200400"/>
            <a:ext cx="8153400" cy="1371600"/>
            <a:chOff x="0" y="0"/>
            <a:chExt cx="8153400" cy="1371600"/>
          </a:xfrm>
        </p:grpSpPr>
        <p:sp>
          <p:nvSpPr>
            <p:cNvPr id="113" name="Shape 113"/>
            <p:cNvSpPr/>
            <p:nvPr/>
          </p:nvSpPr>
          <p:spPr>
            <a:xfrm>
              <a:off x="0" y="0"/>
              <a:ext cx="8153400" cy="13716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0" y="62229"/>
              <a:ext cx="8153400" cy="1247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700">
                  <a:solidFill>
                    <a:srgbClr val="FFFFFF"/>
                  </a:solidFill>
                </a:rPr>
                <a:t>2. </a:t>
              </a:r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WHAT TACTICS HAS THE VIETNAMESE GOVERNMENT USED TO REPRESS THE EMERGING CIVIL SOCIETY IN VIETNAM?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9"/>
          <p:cNvGrpSpPr/>
          <p:nvPr/>
        </p:nvGrpSpPr>
        <p:grpSpPr>
          <a:xfrm>
            <a:off x="762000" y="3624579"/>
            <a:ext cx="8153400" cy="828041"/>
            <a:chOff x="0" y="0"/>
            <a:chExt cx="8153400" cy="828039"/>
          </a:xfrm>
        </p:grpSpPr>
        <p:sp>
          <p:nvSpPr>
            <p:cNvPr id="117" name="Shape 117"/>
            <p:cNvSpPr/>
            <p:nvPr/>
          </p:nvSpPr>
          <p:spPr>
            <a:xfrm>
              <a:off x="0" y="33020"/>
              <a:ext cx="8153400" cy="7620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0" y="0"/>
              <a:ext cx="8153400" cy="828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ABUSING AND PHYSICALLY HARASSING HUMAN RIGHTS DEFENDERS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3"/>
          <p:cNvGrpSpPr/>
          <p:nvPr/>
        </p:nvGrpSpPr>
        <p:grpSpPr>
          <a:xfrm>
            <a:off x="457200" y="195580"/>
            <a:ext cx="8153400" cy="828040"/>
            <a:chOff x="0" y="0"/>
            <a:chExt cx="8153400" cy="828039"/>
          </a:xfrm>
        </p:grpSpPr>
        <p:sp>
          <p:nvSpPr>
            <p:cNvPr id="121" name="Shape 121"/>
            <p:cNvSpPr/>
            <p:nvPr/>
          </p:nvSpPr>
          <p:spPr>
            <a:xfrm>
              <a:off x="0" y="33020"/>
              <a:ext cx="8153400" cy="7620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>
              <a:off x="0" y="0"/>
              <a:ext cx="8153400" cy="828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BANNING HRDS FROM LEAVING VIETNAM (MORE THAN 80 ACTIVISTS)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457200" y="1371600"/>
            <a:ext cx="8153400" cy="1066801"/>
            <a:chOff x="0" y="0"/>
            <a:chExt cx="8153400" cy="1066800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8153400" cy="10668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0" y="119380"/>
              <a:ext cx="8153400" cy="828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BANNING HRDS FROM ATTENDING CONFERENCES OR PUBLIC EVENTS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30"/>
          <p:cNvGrpSpPr/>
          <p:nvPr/>
        </p:nvGrpSpPr>
        <p:grpSpPr>
          <a:xfrm>
            <a:off x="914400" y="2743200"/>
            <a:ext cx="4343400" cy="2057400"/>
            <a:chOff x="0" y="0"/>
            <a:chExt cx="4343400" cy="2057400"/>
          </a:xfrm>
        </p:grpSpPr>
        <p:sp>
          <p:nvSpPr>
            <p:cNvPr id="128" name="Shape 128"/>
            <p:cNvSpPr/>
            <p:nvPr/>
          </p:nvSpPr>
          <p:spPr>
            <a:xfrm>
              <a:off x="0" y="0"/>
              <a:ext cx="4343400" cy="20574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0" y="62229"/>
              <a:ext cx="4343400" cy="193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ARRESTING HRDS (MORE THAN 150 ACTIVISTS ARE CURRENTLY IMPRISONED)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134"/>
          <p:cNvGrpSpPr/>
          <p:nvPr/>
        </p:nvGrpSpPr>
        <p:grpSpPr>
          <a:xfrm>
            <a:off x="457200" y="5257800"/>
            <a:ext cx="8153400" cy="1371600"/>
            <a:chOff x="0" y="0"/>
            <a:chExt cx="8153400" cy="1371600"/>
          </a:xfrm>
        </p:grpSpPr>
        <p:sp>
          <p:nvSpPr>
            <p:cNvPr id="132" name="Shape 132"/>
            <p:cNvSpPr/>
            <p:nvPr/>
          </p:nvSpPr>
          <p:spPr>
            <a:xfrm>
              <a:off x="0" y="0"/>
              <a:ext cx="8153400" cy="13716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0" y="87629"/>
              <a:ext cx="8153400" cy="1196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BLOCKING AND HACKING WELL-KNOWN BLOGS WHICH COVER SOCIAL AND POLITICAL ISSUES.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8"/>
          <p:cNvGrpSpPr/>
          <p:nvPr/>
        </p:nvGrpSpPr>
        <p:grpSpPr>
          <a:xfrm>
            <a:off x="685800" y="3733800"/>
            <a:ext cx="8153400" cy="1219200"/>
            <a:chOff x="0" y="0"/>
            <a:chExt cx="8153400" cy="1219200"/>
          </a:xfrm>
        </p:grpSpPr>
        <p:sp>
          <p:nvSpPr>
            <p:cNvPr id="136" name="Shape 136"/>
            <p:cNvSpPr/>
            <p:nvPr/>
          </p:nvSpPr>
          <p:spPr>
            <a:xfrm>
              <a:off x="0" y="0"/>
              <a:ext cx="8153400" cy="1219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0" y="11430"/>
              <a:ext cx="8153400" cy="1196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FINING BLOGGERS UP TO $5000 FOR “CRITICIZING THE GOVERNMENT, THE PARTY OR NATIONAL HEROES”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42"/>
          <p:cNvGrpSpPr/>
          <p:nvPr/>
        </p:nvGrpSpPr>
        <p:grpSpPr>
          <a:xfrm>
            <a:off x="304800" y="3048000"/>
            <a:ext cx="8458200" cy="838200"/>
            <a:chOff x="0" y="0"/>
            <a:chExt cx="8458200" cy="838200"/>
          </a:xfrm>
        </p:grpSpPr>
        <p:sp>
          <p:nvSpPr>
            <p:cNvPr id="140" name="Shape 140"/>
            <p:cNvSpPr/>
            <p:nvPr/>
          </p:nvSpPr>
          <p:spPr>
            <a:xfrm>
              <a:off x="0" y="0"/>
              <a:ext cx="8458200" cy="838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0" y="5079"/>
              <a:ext cx="8458200" cy="828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 algn="ctr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ARRESTING BLOGGERS </a:t>
              </a:r>
              <a:endParaRPr>
                <a:solidFill>
                  <a:srgbClr val="FFFFFF"/>
                </a:solidFill>
              </a:endParaRPr>
            </a:p>
            <a:p>
              <a:pPr lvl="1" algn="ctr"/>
              <a:r>
                <a:rPr sz="24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(31 CURRENTLY BEHIND BARS)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3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8077" y="0"/>
            <a:ext cx="9752078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" name="Group 147"/>
          <p:cNvGrpSpPr/>
          <p:nvPr/>
        </p:nvGrpSpPr>
        <p:grpSpPr>
          <a:xfrm>
            <a:off x="774700" y="127000"/>
            <a:ext cx="8153400" cy="1371600"/>
            <a:chOff x="-355600" y="-165100"/>
            <a:chExt cx="8153400" cy="1371600"/>
          </a:xfrm>
        </p:grpSpPr>
        <p:sp>
          <p:nvSpPr>
            <p:cNvPr id="145" name="Shape 145"/>
            <p:cNvSpPr/>
            <p:nvPr/>
          </p:nvSpPr>
          <p:spPr>
            <a:xfrm>
              <a:off x="-355600" y="-165100"/>
              <a:ext cx="8153400" cy="13716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-355600" y="-104114"/>
              <a:ext cx="8153400" cy="1046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sz="3100" b="1">
                  <a:solidFill>
                    <a:srgbClr val="FFFFFF"/>
                  </a:solidFill>
                </a:rPr>
                <a:t>3</a:t>
              </a:r>
              <a:r>
                <a:rPr sz="3100" b="1" i="1" spc="516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. HOW CIVIL SOCIETY REACT TO GOVERNMENT TACTICS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 151"/>
          <p:cNvGrpSpPr/>
          <p:nvPr/>
        </p:nvGrpSpPr>
        <p:grpSpPr>
          <a:xfrm>
            <a:off x="3810000" y="3091180"/>
            <a:ext cx="5334000" cy="1209040"/>
            <a:chOff x="0" y="0"/>
            <a:chExt cx="5334000" cy="1209039"/>
          </a:xfrm>
        </p:grpSpPr>
        <p:sp>
          <p:nvSpPr>
            <p:cNvPr id="149" name="Shape 149"/>
            <p:cNvSpPr/>
            <p:nvPr/>
          </p:nvSpPr>
          <p:spPr>
            <a:xfrm>
              <a:off x="0" y="33019"/>
              <a:ext cx="5334000" cy="11430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0" y="0"/>
              <a:ext cx="5334000" cy="1209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b="0" i="0" spc="0">
                  <a:solidFill>
                    <a:srgbClr val="000000"/>
                  </a:solidFill>
                </a:defRPr>
              </a:pPr>
              <a:r>
                <a:rPr b="1" i="1" spc="300">
                  <a:solidFill>
                    <a:srgbClr val="FFFFFF"/>
                  </a:solidFill>
                </a:rPr>
                <a:t>LAUNCHING UNDERGROUND SAMIZDAT-STYLE PUBLISHERS AND INDEPENDENT ONLINE NEWSPAPERS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36.jpeg" descr="URP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6" name="Group 156"/>
          <p:cNvGrpSpPr/>
          <p:nvPr/>
        </p:nvGrpSpPr>
        <p:grpSpPr>
          <a:xfrm>
            <a:off x="2057400" y="5791200"/>
            <a:ext cx="6858000" cy="838200"/>
            <a:chOff x="0" y="0"/>
            <a:chExt cx="6858000" cy="838200"/>
          </a:xfrm>
        </p:grpSpPr>
        <p:sp>
          <p:nvSpPr>
            <p:cNvPr id="154" name="Shape 154"/>
            <p:cNvSpPr/>
            <p:nvPr/>
          </p:nvSpPr>
          <p:spPr>
            <a:xfrm>
              <a:off x="0" y="0"/>
              <a:ext cx="6858000" cy="838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0" y="93980"/>
              <a:ext cx="6858000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LAUNCHING DOMESTIC AND INTERNATIONAL CAMPAIGNS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0" y="3352800"/>
            <a:ext cx="5486400" cy="614681"/>
            <a:chOff x="0" y="0"/>
            <a:chExt cx="5486400" cy="614680"/>
          </a:xfrm>
        </p:grpSpPr>
        <p:sp>
          <p:nvSpPr>
            <p:cNvPr id="157" name="Shape 157"/>
            <p:cNvSpPr/>
            <p:nvPr/>
          </p:nvSpPr>
          <p:spPr>
            <a:xfrm>
              <a:off x="0" y="0"/>
              <a:ext cx="5486400" cy="61468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2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>
              <a:off x="0" y="172720"/>
              <a:ext cx="5486400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sz="12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GENEVA, JANUARY-2014 (VIETNAM UPR)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3"/>
          <p:cNvGrpSpPr/>
          <p:nvPr/>
        </p:nvGrpSpPr>
        <p:grpSpPr>
          <a:xfrm>
            <a:off x="304800" y="228600"/>
            <a:ext cx="5334000" cy="1143000"/>
            <a:chOff x="0" y="0"/>
            <a:chExt cx="5334000" cy="1143000"/>
          </a:xfrm>
        </p:grpSpPr>
        <p:sp>
          <p:nvSpPr>
            <p:cNvPr id="161" name="Shape 161"/>
            <p:cNvSpPr/>
            <p:nvPr/>
          </p:nvSpPr>
          <p:spPr>
            <a:xfrm>
              <a:off x="0" y="0"/>
              <a:ext cx="5334000" cy="1143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6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0" y="246379"/>
              <a:ext cx="5334000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i="1" spc="6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b="0" i="0" spc="0">
                  <a:solidFill>
                    <a:srgbClr val="000000"/>
                  </a:solidFill>
                </a:defRPr>
              </a:pPr>
              <a:r>
                <a:rPr b="1" i="1" spc="600">
                  <a:solidFill>
                    <a:srgbClr val="FFFFFF"/>
                  </a:solidFill>
                </a:rPr>
                <a:t>ORGANIZING SEMINARS AND MEETINGS ON HRD ISSUES</a:t>
              </a:r>
            </a:p>
          </p:txBody>
        </p:sp>
      </p:grpSp>
      <p:grpSp>
        <p:nvGrpSpPr>
          <p:cNvPr id="166" name="Group 166"/>
          <p:cNvGrpSpPr/>
          <p:nvPr/>
        </p:nvGrpSpPr>
        <p:grpSpPr>
          <a:xfrm>
            <a:off x="2057400" y="5745480"/>
            <a:ext cx="6858000" cy="929640"/>
            <a:chOff x="0" y="0"/>
            <a:chExt cx="6858000" cy="929639"/>
          </a:xfrm>
        </p:grpSpPr>
        <p:sp>
          <p:nvSpPr>
            <p:cNvPr id="164" name="Shape 164"/>
            <p:cNvSpPr/>
            <p:nvPr/>
          </p:nvSpPr>
          <p:spPr>
            <a:xfrm>
              <a:off x="0" y="45720"/>
              <a:ext cx="6858000" cy="8382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0" y="0"/>
              <a:ext cx="6858000" cy="929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REPORTING TO INTERNATIONAL HUMAN RIGHTS MECHANISMS (UPR, SPECIAL RAPPORTEUR)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170"/>
          <p:cNvGrpSpPr/>
          <p:nvPr/>
        </p:nvGrpSpPr>
        <p:grpSpPr>
          <a:xfrm>
            <a:off x="152400" y="1524000"/>
            <a:ext cx="8229600" cy="1143000"/>
            <a:chOff x="0" y="0"/>
            <a:chExt cx="8229600" cy="1143000"/>
          </a:xfrm>
        </p:grpSpPr>
        <p:sp>
          <p:nvSpPr>
            <p:cNvPr id="168" name="Shape 168"/>
            <p:cNvSpPr/>
            <p:nvPr/>
          </p:nvSpPr>
          <p:spPr>
            <a:xfrm>
              <a:off x="0" y="0"/>
              <a:ext cx="8229600" cy="1143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0" y="106680"/>
              <a:ext cx="8229600" cy="929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lvl1pPr>
            </a:lstStyle>
            <a:p>
              <a:pPr lvl="0">
                <a:defRPr b="0" i="0" spc="0">
                  <a:solidFill>
                    <a:srgbClr val="000000"/>
                  </a:solidFill>
                </a:defRPr>
              </a:pPr>
              <a:r>
                <a:rPr b="1" i="1" spc="300">
                  <a:solidFill>
                    <a:srgbClr val="FFFFFF"/>
                  </a:solidFill>
                </a:rPr>
                <a:t>TRAINING BLOGGERS IN DIGITAL SECURITY AND SHARING WITH NETIZENS THE TOOLS TO OVERCOME FIREWALLS</a:t>
              </a:r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2286000" y="6019800"/>
            <a:ext cx="6858000" cy="838200"/>
            <a:chOff x="0" y="0"/>
            <a:chExt cx="6858000" cy="838200"/>
          </a:xfrm>
        </p:grpSpPr>
        <p:sp>
          <p:nvSpPr>
            <p:cNvPr id="171" name="Shape 171"/>
            <p:cNvSpPr/>
            <p:nvPr/>
          </p:nvSpPr>
          <p:spPr>
            <a:xfrm>
              <a:off x="0" y="0"/>
              <a:ext cx="6858000" cy="838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0" y="93980"/>
              <a:ext cx="6858000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/>
              <a:r>
                <a:rPr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PROVIDING FINANCIAL ASSISTANCE TO HRDS AND POCS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95959"/>
          </a:solidFill>
          <a:ln w="25400">
            <a:solidFill>
              <a:srgbClr val="808080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8" name="Group 178"/>
          <p:cNvGrpSpPr/>
          <p:nvPr/>
        </p:nvGrpSpPr>
        <p:grpSpPr>
          <a:xfrm>
            <a:off x="2209800" y="1905000"/>
            <a:ext cx="5105400" cy="2743200"/>
            <a:chOff x="0" y="0"/>
            <a:chExt cx="5105400" cy="2743200"/>
          </a:xfrm>
        </p:grpSpPr>
        <p:sp>
          <p:nvSpPr>
            <p:cNvPr id="176" name="Shape 176"/>
            <p:cNvSpPr/>
            <p:nvPr/>
          </p:nvSpPr>
          <p:spPr>
            <a:xfrm>
              <a:off x="0" y="0"/>
              <a:ext cx="5105400" cy="27432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48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defRPr>
              </a:pP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0" y="957580"/>
              <a:ext cx="5105400" cy="828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1" algn="ctr"/>
              <a:r>
                <a:rPr sz="4800" b="1" i="1" spc="300">
                  <a:solidFill>
                    <a:srgbClr val="FFFFFF"/>
                  </a:solidFill>
                  <a:latin typeface="Square721 BT"/>
                  <a:ea typeface="Square721 BT"/>
                  <a:cs typeface="Square721 BT"/>
                  <a:sym typeface="Square721 BT"/>
                </a:rPr>
                <a:t>THANK YOU</a:t>
              </a:r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" animBg="1" advAuto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화면 슬라이드 쇼(4:3)</PresentationFormat>
  <Paragraphs>32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Default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pc5</cp:lastModifiedBy>
  <cp:revision>1</cp:revision>
  <dcterms:modified xsi:type="dcterms:W3CDTF">2015-11-17T09:07:11Z</dcterms:modified>
</cp:coreProperties>
</file>