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9" r:id="rId5"/>
    <p:sldId id="261" r:id="rId6"/>
    <p:sldId id="267" r:id="rId7"/>
    <p:sldId id="273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4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4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7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1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4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4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8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5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B5F59-DE1B-44C6-9E70-4253166BB4CA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EB896-10E7-4DBD-B205-B0F9D9F9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3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ix-fruits-136901366656665/" TargetMode="External"/><Relationship Id="rId2" Type="http://schemas.openxmlformats.org/officeDocument/2006/relationships/hyperlink" Target="https://www.facebook.com/myfriendcampaign/?fref=t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 smtClean="0">
                <a:solidFill>
                  <a:schemeClr val="tx2"/>
                </a:solidFill>
                <a:latin typeface="Arial Black" pitchFamily="34" charset="0"/>
              </a:rPr>
              <a:t>World Movement for Democracy – Eighth Assembly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chemeClr val="tx2"/>
                </a:solidFill>
                <a:latin typeface="Arial Black" pitchFamily="34" charset="0"/>
              </a:rPr>
              <a:t>1-4 November 2015, Seoul, Republic of Korea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chemeClr val="tx2"/>
                </a:solidFill>
                <a:latin typeface="Arial Black" pitchFamily="34" charset="0"/>
              </a:rPr>
              <a:t>Asia Democracy </a:t>
            </a:r>
            <a:r>
              <a:rPr lang="en-US" sz="2200" b="1" dirty="0" smtClean="0">
                <a:solidFill>
                  <a:schemeClr val="tx2"/>
                </a:solidFill>
                <a:latin typeface="Arial Black" pitchFamily="34" charset="0"/>
              </a:rPr>
              <a:t>Forum</a:t>
            </a:r>
          </a:p>
          <a:p>
            <a:pPr marL="0" indent="0" algn="ctr">
              <a:buNone/>
            </a:pPr>
            <a:r>
              <a:rPr lang="en-US" sz="2200" b="1" dirty="0" smtClean="0">
                <a:solidFill>
                  <a:schemeClr val="tx2"/>
                </a:solidFill>
                <a:latin typeface="Arial Black" pitchFamily="34" charset="0"/>
              </a:rPr>
              <a:t>The States of Democracy in Asia – Challenges and Opportunities for Civil Society </a:t>
            </a:r>
            <a:endParaRPr lang="en-US" sz="2200" b="1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1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Arial Black" pitchFamily="34" charset="0"/>
              </a:rPr>
              <a:t>Testimonies </a:t>
            </a:r>
            <a:r>
              <a:rPr lang="en-US" sz="2000" b="1" dirty="0">
                <a:solidFill>
                  <a:schemeClr val="accent2"/>
                </a:solidFill>
                <a:latin typeface="Arial Black" pitchFamily="34" charset="0"/>
              </a:rPr>
              <a:t>from "Democratic Hotspots" in Asia - </a:t>
            </a:r>
            <a:endParaRPr lang="en-US" sz="2000" dirty="0">
              <a:solidFill>
                <a:schemeClr val="accent2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  <a:latin typeface="Arial Black" pitchFamily="34" charset="0"/>
              </a:rPr>
              <a:t>Civic Responses to Challenges and Threats and for International Solidarity for Inclusive Democracy for </a:t>
            </a:r>
            <a:r>
              <a:rPr lang="en-US" sz="2000" b="1" dirty="0" smtClean="0">
                <a:solidFill>
                  <a:schemeClr val="accent2"/>
                </a:solidFill>
                <a:latin typeface="Arial Black" pitchFamily="34" charset="0"/>
              </a:rPr>
              <a:t>All</a:t>
            </a:r>
          </a:p>
          <a:p>
            <a:pPr marL="0" indent="0" algn="ctr">
              <a:buNone/>
            </a:pPr>
            <a:endParaRPr lang="en-US" sz="20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Arial Black" pitchFamily="34" charset="0"/>
              </a:rPr>
              <a:t>2 November 2015</a:t>
            </a:r>
          </a:p>
          <a:p>
            <a:pPr marL="0" indent="0" algn="ctr">
              <a:buNone/>
            </a:pPr>
            <a:r>
              <a:rPr lang="en-US" sz="2800" b="1" dirty="0" err="1" smtClean="0">
                <a:solidFill>
                  <a:schemeClr val="tx2"/>
                </a:solidFill>
                <a:latin typeface="Arial Black" pitchFamily="34" charset="0"/>
              </a:rPr>
              <a:t>Soe</a:t>
            </a:r>
            <a:r>
              <a:rPr lang="en-US" sz="28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en-US" sz="2800" b="1" dirty="0" err="1" smtClean="0">
                <a:solidFill>
                  <a:schemeClr val="tx2"/>
                </a:solidFill>
                <a:latin typeface="Arial Black" pitchFamily="34" charset="0"/>
              </a:rPr>
              <a:t>Aung</a:t>
            </a:r>
            <a:endParaRPr lang="en-US" sz="2800" b="1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2"/>
                </a:solidFill>
                <a:latin typeface="Arial Black" pitchFamily="34" charset="0"/>
              </a:rPr>
              <a:t>Burma Partnership</a:t>
            </a:r>
            <a:endParaRPr lang="en-US" sz="2800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87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impunity </a:t>
            </a:r>
            <a:r>
              <a:rPr lang="en-US" sz="2000" b="1" dirty="0"/>
              <a:t>in ethnic and conflict areas: </a:t>
            </a:r>
            <a:r>
              <a:rPr lang="en-US" sz="2000" b="1" dirty="0" err="1" smtClean="0"/>
              <a:t>e.g</a:t>
            </a:r>
            <a:r>
              <a:rPr lang="en-US" sz="2000" b="1" dirty="0"/>
              <a:t> also national and global protests  over rape and murder of </a:t>
            </a:r>
            <a:r>
              <a:rPr lang="en-US" sz="2000" b="1" dirty="0" err="1"/>
              <a:t>Kachin</a:t>
            </a:r>
            <a:r>
              <a:rPr lang="en-US" sz="2000" b="1" dirty="0"/>
              <a:t> women in Jan 2015, on killing of </a:t>
            </a:r>
            <a:r>
              <a:rPr lang="en-US" sz="2000" b="1" dirty="0" smtClean="0"/>
              <a:t>journalist </a:t>
            </a:r>
            <a:r>
              <a:rPr lang="en-US" sz="2000" b="1" dirty="0" err="1" smtClean="0"/>
              <a:t>Ko</a:t>
            </a:r>
            <a:r>
              <a:rPr lang="en-US" sz="2000" b="1" dirty="0" smtClean="0"/>
              <a:t> Par </a:t>
            </a:r>
            <a:r>
              <a:rPr lang="en-US" sz="2000" b="1" dirty="0" err="1"/>
              <a:t>Gyi</a:t>
            </a:r>
            <a:r>
              <a:rPr lang="en-US" sz="2000" b="1" dirty="0"/>
              <a:t> and jailing of U </a:t>
            </a:r>
            <a:r>
              <a:rPr lang="en-US" sz="2000" b="1" dirty="0" err="1"/>
              <a:t>Brang</a:t>
            </a:r>
            <a:r>
              <a:rPr lang="en-US" sz="2000" b="1" dirty="0"/>
              <a:t> </a:t>
            </a:r>
            <a:r>
              <a:rPr lang="en-US" sz="2000" b="1" dirty="0" err="1"/>
              <a:t>Shawng</a:t>
            </a:r>
            <a:r>
              <a:rPr lang="en-US" sz="2000" b="1" dirty="0"/>
              <a:t>: </a:t>
            </a:r>
            <a:r>
              <a:rPr lang="en-US" sz="2000" b="1" dirty="0" err="1"/>
              <a:t>Ja</a:t>
            </a:r>
            <a:r>
              <a:rPr lang="en-US" sz="2000" b="1" dirty="0"/>
              <a:t> </a:t>
            </a:r>
            <a:r>
              <a:rPr lang="en-US" sz="2000" b="1" dirty="0" err="1"/>
              <a:t>Seng</a:t>
            </a:r>
            <a:r>
              <a:rPr lang="en-US" sz="2000" b="1" dirty="0"/>
              <a:t> </a:t>
            </a:r>
            <a:r>
              <a:rPr lang="en-US" sz="2000" b="1" dirty="0" err="1"/>
              <a:t>Ing's</a:t>
            </a:r>
            <a:r>
              <a:rPr lang="en-US" sz="2000" b="1" dirty="0"/>
              <a:t> father - he had written to President and NHRC on the death of his daughter</a:t>
            </a:r>
          </a:p>
          <a:p>
            <a:pPr marL="0" indent="0"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FUJITSU\Downloads\kachin teachers funeral pro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3124200"/>
            <a:ext cx="439102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FUJITSU\Downloads\kachin teachers 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" y="3124200"/>
            <a:ext cx="3842657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7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solidarity </a:t>
            </a:r>
            <a:r>
              <a:rPr lang="en-US" sz="2000" b="1" dirty="0"/>
              <a:t>against extreme racial discrimination </a:t>
            </a:r>
            <a:r>
              <a:rPr lang="en-US" sz="2000" b="1" dirty="0" err="1" smtClean="0"/>
              <a:t>Rohingyas</a:t>
            </a:r>
            <a:r>
              <a:rPr lang="en-US" sz="2000" b="1" dirty="0" smtClean="0"/>
              <a:t> and Muslims </a:t>
            </a:r>
            <a:r>
              <a:rPr lang="en-US" sz="2000" b="1" dirty="0" err="1" smtClean="0"/>
              <a:t>e.g</a:t>
            </a:r>
            <a:r>
              <a:rPr lang="en-US" sz="2000" b="1" dirty="0" smtClean="0"/>
              <a:t> </a:t>
            </a:r>
            <a:r>
              <a:rPr lang="en-US" sz="2000" b="1" dirty="0"/>
              <a:t>My friend </a:t>
            </a:r>
            <a:r>
              <a:rPr lang="en-US" sz="2000" b="1" dirty="0" err="1"/>
              <a:t>selfie</a:t>
            </a:r>
            <a:r>
              <a:rPr lang="en-US" sz="2000" b="1" dirty="0"/>
              <a:t> campaign amongst youth, general advocacy, </a:t>
            </a:r>
            <a:r>
              <a:rPr lang="en-US" sz="2000" b="1" dirty="0" smtClean="0">
                <a:hlinkClick r:id="rId2"/>
              </a:rPr>
              <a:t>https://www.facebook.com/myfriendcampaign/?fref=ts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use </a:t>
            </a:r>
            <a:r>
              <a:rPr lang="en-US" sz="2000" b="1" dirty="0"/>
              <a:t>of humor such as  </a:t>
            </a:r>
            <a:r>
              <a:rPr lang="en-US" sz="2000" b="1" dirty="0">
                <a:hlinkClick r:id="rId3"/>
              </a:rPr>
              <a:t>https://www.facebook.com/Six-fruits-136901366656665/</a:t>
            </a:r>
            <a:r>
              <a:rPr lang="en-US" sz="2000" b="1" dirty="0"/>
              <a:t> </a:t>
            </a:r>
            <a:r>
              <a:rPr lang="en-US" sz="2000" b="1" dirty="0" smtClean="0"/>
              <a:t>Using cartoons as resistance </a:t>
            </a:r>
            <a:r>
              <a:rPr lang="en-US" sz="2000" b="1" dirty="0"/>
              <a:t>against violent extremists</a:t>
            </a:r>
            <a:endParaRPr lang="en-US" sz="2000" b="1" dirty="0" smtClean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FUJITSU\Downloads\my friend self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2438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FUJITSU\Downloads\12002865_147692922244176_7894702202445472285_n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76600"/>
            <a:ext cx="562451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65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solidarity with students who peacefully protested and marched for increased education budget and independent student unions *latest update: One of the leaders ABFSU Chairperson </a:t>
            </a:r>
            <a:r>
              <a:rPr lang="en-US" sz="2000" b="1" dirty="0" err="1" smtClean="0"/>
              <a:t>Kyaw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</a:t>
            </a:r>
            <a:r>
              <a:rPr lang="en-US" sz="2000" b="1" dirty="0" smtClean="0"/>
              <a:t> was arrested 4 days ago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FUJITSU\Downloads\1506876_434141686740854_278777530921471452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399"/>
            <a:ext cx="36576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FUJITSU\Downloads\10989302_1072420412775154_3608507873491455310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65" y="2819399"/>
            <a:ext cx="4462436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8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Old </a:t>
            </a:r>
            <a:r>
              <a:rPr lang="en-US" sz="2800" dirty="0">
                <a:solidFill>
                  <a:srgbClr val="FF0000"/>
                </a:solidFill>
              </a:rPr>
              <a:t>and new repressive laws in combined infringing </a:t>
            </a:r>
            <a:r>
              <a:rPr lang="en-US" sz="2800" dirty="0" smtClean="0">
                <a:solidFill>
                  <a:srgbClr val="FF0000"/>
                </a:solidFill>
              </a:rPr>
              <a:t>rights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 smtClean="0">
                <a:solidFill>
                  <a:srgbClr val="FF0000"/>
                </a:solidFill>
              </a:rPr>
              <a:t>uthorities continued to either fail to address, or collude in serious human rights violations, and took steps to undermine the possibility of ‘free and fair’ elections e.g. Special Branch under </a:t>
            </a:r>
            <a:r>
              <a:rPr lang="en-US" sz="2800" dirty="0" err="1" smtClean="0">
                <a:solidFill>
                  <a:srgbClr val="FF0000"/>
                </a:solidFill>
              </a:rPr>
              <a:t>MoH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act confidently in broad day light and </a:t>
            </a:r>
            <a:r>
              <a:rPr lang="en-US" sz="2800" dirty="0" smtClean="0">
                <a:solidFill>
                  <a:srgbClr val="FF0000"/>
                </a:solidFill>
              </a:rPr>
              <a:t>put HRDs </a:t>
            </a:r>
            <a:r>
              <a:rPr lang="en-US" sz="2800" dirty="0">
                <a:solidFill>
                  <a:srgbClr val="FF0000"/>
                </a:solidFill>
              </a:rPr>
              <a:t>under intimidation and </a:t>
            </a:r>
            <a:r>
              <a:rPr lang="en-US" sz="2800" dirty="0" smtClean="0">
                <a:solidFill>
                  <a:srgbClr val="FF0000"/>
                </a:solidFill>
              </a:rPr>
              <a:t>surveillance </a:t>
            </a:r>
            <a:r>
              <a:rPr lang="en-US" sz="2800" dirty="0">
                <a:solidFill>
                  <a:srgbClr val="FF0000"/>
                </a:solidFill>
              </a:rPr>
              <a:t>and </a:t>
            </a:r>
            <a:r>
              <a:rPr lang="en-US" sz="2800" dirty="0" smtClean="0">
                <a:solidFill>
                  <a:srgbClr val="FF0000"/>
                </a:solidFill>
              </a:rPr>
              <a:t>making threats </a:t>
            </a:r>
            <a:r>
              <a:rPr lang="en-US" sz="2800" dirty="0">
                <a:solidFill>
                  <a:srgbClr val="FF0000"/>
                </a:solidFill>
              </a:rPr>
              <a:t>including online (</a:t>
            </a:r>
            <a:r>
              <a:rPr lang="en-US" sz="2800" dirty="0" err="1">
                <a:solidFill>
                  <a:srgbClr val="FF0000"/>
                </a:solidFill>
              </a:rPr>
              <a:t>viber</a:t>
            </a:r>
            <a:r>
              <a:rPr lang="en-US" sz="2800" dirty="0">
                <a:solidFill>
                  <a:srgbClr val="FF0000"/>
                </a:solidFill>
              </a:rPr>
              <a:t>, phone, </a:t>
            </a:r>
            <a:r>
              <a:rPr lang="en-US" sz="2800" dirty="0" smtClean="0">
                <a:solidFill>
                  <a:srgbClr val="FF0000"/>
                </a:solidFill>
              </a:rPr>
              <a:t>SMS </a:t>
            </a:r>
            <a:r>
              <a:rPr lang="en-US" sz="2800" dirty="0">
                <a:solidFill>
                  <a:srgbClr val="FF0000"/>
                </a:solidFill>
              </a:rPr>
              <a:t>and FB)</a:t>
            </a:r>
          </a:p>
          <a:p>
            <a:r>
              <a:rPr lang="en-US" sz="2800" dirty="0" err="1" smtClean="0">
                <a:solidFill>
                  <a:srgbClr val="FF0000"/>
                </a:solidFill>
              </a:rPr>
              <a:t>Organisation</a:t>
            </a:r>
            <a:r>
              <a:rPr lang="en-US" sz="2800" dirty="0" smtClean="0">
                <a:solidFill>
                  <a:srgbClr val="FF0000"/>
                </a:solidFill>
              </a:rPr>
              <a:t> for Protection of Race and Religion (Ma Ba </a:t>
            </a:r>
            <a:r>
              <a:rPr lang="en-US" sz="2800" dirty="0" err="1" smtClean="0">
                <a:solidFill>
                  <a:srgbClr val="FF0000"/>
                </a:solidFill>
              </a:rPr>
              <a:t>Tha</a:t>
            </a:r>
            <a:r>
              <a:rPr lang="en-US" sz="2800" dirty="0" smtClean="0">
                <a:solidFill>
                  <a:srgbClr val="FF0000"/>
                </a:solidFill>
              </a:rPr>
              <a:t>) and use of ‘ordinary people’ intimidation </a:t>
            </a:r>
            <a:r>
              <a:rPr lang="en-US" sz="2800" dirty="0">
                <a:solidFill>
                  <a:srgbClr val="FF0000"/>
                </a:solidFill>
              </a:rPr>
              <a:t>and threat </a:t>
            </a:r>
            <a:r>
              <a:rPr lang="en-US" sz="2800" dirty="0" smtClean="0">
                <a:solidFill>
                  <a:srgbClr val="FF0000"/>
                </a:solidFill>
              </a:rPr>
              <a:t>against particularly </a:t>
            </a:r>
            <a:r>
              <a:rPr lang="en-US" sz="2800" dirty="0">
                <a:solidFill>
                  <a:srgbClr val="FF0000"/>
                </a:solidFill>
              </a:rPr>
              <a:t>to women HRDs and peace/interfaith </a:t>
            </a:r>
            <a:r>
              <a:rPr lang="en-US" sz="2800" dirty="0" smtClean="0">
                <a:solidFill>
                  <a:srgbClr val="FF0000"/>
                </a:solidFill>
              </a:rPr>
              <a:t>activists and NLD and its supporters e.g. latest attack on NLD election candidate </a:t>
            </a:r>
            <a:r>
              <a:rPr lang="en-US" sz="2800" dirty="0" err="1" smtClean="0">
                <a:solidFill>
                  <a:srgbClr val="FF0000"/>
                </a:solidFill>
              </a:rPr>
              <a:t>Naing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Ngan</a:t>
            </a:r>
            <a:r>
              <a:rPr lang="en-US" sz="2800" dirty="0" smtClean="0">
                <a:solidFill>
                  <a:srgbClr val="FF0000"/>
                </a:solidFill>
              </a:rPr>
              <a:t> Lin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Free &amp; fair elections? Restrictions of political space and participation of multiple groups, through formal procedures, mismanagement, or neglect. Multiple flaws continue to undermine the credibility of the process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International </a:t>
            </a:r>
            <a:r>
              <a:rPr lang="en-US" sz="2800" dirty="0">
                <a:solidFill>
                  <a:srgbClr val="FF0000"/>
                </a:solidFill>
              </a:rPr>
              <a:t>community's </a:t>
            </a:r>
            <a:r>
              <a:rPr lang="en-US" sz="2800" dirty="0" smtClean="0">
                <a:solidFill>
                  <a:srgbClr val="FF0000"/>
                </a:solidFill>
              </a:rPr>
              <a:t>business interest in </a:t>
            </a:r>
            <a:r>
              <a:rPr lang="en-US" sz="2800" dirty="0">
                <a:solidFill>
                  <a:srgbClr val="FF0000"/>
                </a:solidFill>
              </a:rPr>
              <a:t>Burma that led to "See No Evil and Hear No Evil" mode among </a:t>
            </a:r>
            <a:r>
              <a:rPr lang="en-US" sz="2800" dirty="0" smtClean="0">
                <a:solidFill>
                  <a:srgbClr val="FF0000"/>
                </a:solidFill>
              </a:rPr>
              <a:t>international </a:t>
            </a:r>
            <a:r>
              <a:rPr lang="en-US" sz="2800" dirty="0">
                <a:solidFill>
                  <a:srgbClr val="FF0000"/>
                </a:solidFill>
              </a:rPr>
              <a:t>players and </a:t>
            </a:r>
            <a:r>
              <a:rPr lang="en-US" sz="2800" dirty="0" smtClean="0">
                <a:solidFill>
                  <a:srgbClr val="FF0000"/>
                </a:solidFill>
              </a:rPr>
              <a:t>HRs </a:t>
            </a:r>
            <a:r>
              <a:rPr lang="en-US" sz="2800" dirty="0">
                <a:solidFill>
                  <a:srgbClr val="FF0000"/>
                </a:solidFill>
              </a:rPr>
              <a:t>is not a </a:t>
            </a:r>
            <a:r>
              <a:rPr lang="en-US" sz="2800" dirty="0" smtClean="0">
                <a:solidFill>
                  <a:srgbClr val="FF0000"/>
                </a:solidFill>
              </a:rPr>
              <a:t>priority anymore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Signing of Nationwide Ceasefire Agreement with 8 EAOs but some strong EAOs haven’t done so. </a:t>
            </a:r>
            <a:r>
              <a:rPr lang="en-US" sz="2800" dirty="0" err="1" smtClean="0">
                <a:solidFill>
                  <a:srgbClr val="FF0000"/>
                </a:solidFill>
              </a:rPr>
              <a:t>Tatmadaw</a:t>
            </a:r>
            <a:r>
              <a:rPr lang="en-US" sz="2800" dirty="0" smtClean="0">
                <a:solidFill>
                  <a:srgbClr val="FF0000"/>
                </a:solidFill>
              </a:rPr>
              <a:t> offensives in </a:t>
            </a:r>
            <a:r>
              <a:rPr lang="en-US" sz="2800" dirty="0" err="1" smtClean="0">
                <a:solidFill>
                  <a:srgbClr val="FF0000"/>
                </a:solidFill>
              </a:rPr>
              <a:t>Kachin</a:t>
            </a:r>
            <a:r>
              <a:rPr lang="en-US" sz="2800" dirty="0" smtClean="0">
                <a:solidFill>
                  <a:srgbClr val="FF0000"/>
                </a:solidFill>
              </a:rPr>
              <a:t> and Northern Shan State continued. Civilians suffered more and more due to these fighting</a:t>
            </a:r>
          </a:p>
          <a:p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12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HRs </a:t>
            </a:r>
            <a:r>
              <a:rPr lang="en-US" sz="2800" dirty="0">
                <a:solidFill>
                  <a:srgbClr val="0070C0"/>
                </a:solidFill>
              </a:rPr>
              <a:t>education </a:t>
            </a: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Legal aid to HRs </a:t>
            </a:r>
            <a:r>
              <a:rPr lang="en-US" sz="2800" dirty="0">
                <a:solidFill>
                  <a:srgbClr val="0070C0"/>
                </a:solidFill>
              </a:rPr>
              <a:t>cases in detention and court and support to </a:t>
            </a:r>
            <a:r>
              <a:rPr lang="en-US" sz="2800" dirty="0" smtClean="0">
                <a:solidFill>
                  <a:srgbClr val="0070C0"/>
                </a:solidFill>
              </a:rPr>
              <a:t>families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N</a:t>
            </a:r>
            <a:r>
              <a:rPr lang="en-US" sz="2800" dirty="0" smtClean="0">
                <a:solidFill>
                  <a:srgbClr val="0070C0"/>
                </a:solidFill>
              </a:rPr>
              <a:t>etworking </a:t>
            </a:r>
            <a:r>
              <a:rPr lang="en-US" sz="2800" dirty="0">
                <a:solidFill>
                  <a:srgbClr val="0070C0"/>
                </a:solidFill>
              </a:rPr>
              <a:t>and coordination (CSO Forum, HRD Forum, CS Forum on </a:t>
            </a:r>
            <a:r>
              <a:rPr lang="en-US" sz="2800" dirty="0" smtClean="0">
                <a:solidFill>
                  <a:srgbClr val="0070C0"/>
                </a:solidFill>
              </a:rPr>
              <a:t>Peace, Land </a:t>
            </a:r>
            <a:r>
              <a:rPr lang="en-US" sz="2800" dirty="0">
                <a:solidFill>
                  <a:srgbClr val="0070C0"/>
                </a:solidFill>
              </a:rPr>
              <a:t>in Our Hands, </a:t>
            </a:r>
            <a:r>
              <a:rPr lang="en-US" sz="2800" dirty="0" smtClean="0">
                <a:solidFill>
                  <a:srgbClr val="0070C0"/>
                </a:solidFill>
              </a:rPr>
              <a:t>National Network for Education Reform, </a:t>
            </a:r>
            <a:r>
              <a:rPr lang="en-US" sz="2800" dirty="0" err="1">
                <a:solidFill>
                  <a:srgbClr val="0070C0"/>
                </a:solidFill>
              </a:rPr>
              <a:t>etc</a:t>
            </a:r>
            <a:r>
              <a:rPr lang="en-US" sz="2800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Signature campaign to have constitutional reform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Civil Society to the UN, Vice President to stop military campaign in ethnic areas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International advocacy (UPR, ACSC/APF)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Media advocacy (pressers, Op-Eds)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Request to regional and international civil society orgs, HR NGOs, and MPs to speak out, to </a:t>
            </a:r>
            <a:r>
              <a:rPr lang="en-US" sz="2800" dirty="0">
                <a:solidFill>
                  <a:srgbClr val="0070C0"/>
                </a:solidFill>
              </a:rPr>
              <a:t>hold their </a:t>
            </a:r>
            <a:r>
              <a:rPr lang="en-US" sz="2800" dirty="0" smtClean="0">
                <a:solidFill>
                  <a:srgbClr val="0070C0"/>
                </a:solidFill>
              </a:rPr>
              <a:t>governments </a:t>
            </a:r>
            <a:r>
              <a:rPr lang="en-US" sz="2800" dirty="0">
                <a:solidFill>
                  <a:srgbClr val="0070C0"/>
                </a:solidFill>
              </a:rPr>
              <a:t>and companies </a:t>
            </a:r>
            <a:r>
              <a:rPr lang="en-US" sz="2800" dirty="0" smtClean="0">
                <a:solidFill>
                  <a:srgbClr val="0070C0"/>
                </a:solidFill>
              </a:rPr>
              <a:t>accountable</a:t>
            </a:r>
          </a:p>
          <a:p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endParaRPr lang="en-US" sz="2800" b="1" dirty="0" smtClean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70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en-US" sz="28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B0F0"/>
                </a:solidFill>
                <a:latin typeface="Arial Black" pitchFamily="34" charset="0"/>
              </a:rPr>
              <a:t>Burma </a:t>
            </a:r>
            <a:r>
              <a:rPr lang="en-US" b="1" dirty="0">
                <a:solidFill>
                  <a:srgbClr val="00B0F0"/>
                </a:solidFill>
                <a:latin typeface="Arial Black" pitchFamily="34" charset="0"/>
              </a:rPr>
              <a:t>Partnership</a:t>
            </a:r>
            <a:r>
              <a:rPr lang="en-US" dirty="0">
                <a:solidFill>
                  <a:srgbClr val="00B0F0"/>
                </a:solidFill>
                <a:latin typeface="Arial Black" pitchFamily="34" charset="0"/>
              </a:rPr>
              <a:t> is a network of organizations throughout the Asia-Pacific region supporting the collective efforts of all peoples working towards democracy, peace, and human rights in Burma.</a:t>
            </a:r>
            <a:endParaRPr lang="en-US" b="1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9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Thank you very much!</a:t>
            </a:r>
          </a:p>
          <a:p>
            <a:pPr marL="0" indent="0" algn="ctr">
              <a:buNone/>
            </a:pPr>
            <a:endParaRPr lang="en-US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dirty="0" err="1" smtClean="0">
                <a:solidFill>
                  <a:schemeClr val="tx2"/>
                </a:solidFill>
                <a:latin typeface="Arial Black" pitchFamily="34" charset="0"/>
              </a:rPr>
              <a:t>Kamsahamnida</a:t>
            </a:r>
            <a:r>
              <a:rPr lang="en-US" dirty="0" smtClean="0">
                <a:solidFill>
                  <a:schemeClr val="tx2"/>
                </a:solidFill>
                <a:latin typeface="Arial Black" pitchFamily="34" charset="0"/>
              </a:rPr>
              <a:t>!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solidFill>
                  <a:srgbClr val="FF0000"/>
                </a:solidFill>
                <a:latin typeface="Arial Black" pitchFamily="34" charset="0"/>
              </a:rPr>
              <a:t>ေက်းဇူးအမ်ားႀကီးတင္ပါတယ</a:t>
            </a:r>
            <a:r>
              <a:rPr lang="en-US" sz="4000" dirty="0" smtClean="0">
                <a:solidFill>
                  <a:srgbClr val="FF0000"/>
                </a:solidFill>
                <a:latin typeface="Arial Black" pitchFamily="34" charset="0"/>
              </a:rPr>
              <a:t>္</a:t>
            </a:r>
          </a:p>
          <a:p>
            <a:pPr marL="0" indent="0" algn="ctr">
              <a:buNone/>
            </a:pPr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Follow us on Twitter </a:t>
            </a: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@</a:t>
            </a:r>
            <a:r>
              <a:rPr lang="en-US" sz="2800" dirty="0" err="1" smtClean="0">
                <a:latin typeface="Arial Black" pitchFamily="34" charset="0"/>
              </a:rPr>
              <a:t>soeaung</a:t>
            </a:r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@</a:t>
            </a:r>
            <a:r>
              <a:rPr lang="en-US" sz="2800" dirty="0" err="1" smtClean="0">
                <a:latin typeface="Arial Black" pitchFamily="34" charset="0"/>
              </a:rPr>
              <a:t>BurmaPartners</a:t>
            </a:r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Visit our website</a:t>
            </a: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www.burmapartnership.org</a:t>
            </a:r>
            <a:endParaRPr lang="en-US" sz="28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010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6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467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FUJITSU</cp:lastModifiedBy>
  <cp:revision>22</cp:revision>
  <dcterms:created xsi:type="dcterms:W3CDTF">2015-11-01T13:33:35Z</dcterms:created>
  <dcterms:modified xsi:type="dcterms:W3CDTF">2015-11-02T02:17:17Z</dcterms:modified>
</cp:coreProperties>
</file>