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136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0AC57-703C-C04F-91B8-680C6481A39E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A5FD3-AB0C-BA44-AE8A-BB98B6274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0AC57-703C-C04F-91B8-680C6481A39E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A5FD3-AB0C-BA44-AE8A-BB98B6274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0AC57-703C-C04F-91B8-680C6481A39E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A5FD3-AB0C-BA44-AE8A-BB98B6274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0AC57-703C-C04F-91B8-680C6481A39E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A5FD3-AB0C-BA44-AE8A-BB98B6274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0AC57-703C-C04F-91B8-680C6481A39E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A5FD3-AB0C-BA44-AE8A-BB98B6274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0AC57-703C-C04F-91B8-680C6481A39E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A5FD3-AB0C-BA44-AE8A-BB98B6274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0AC57-703C-C04F-91B8-680C6481A39E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A5FD3-AB0C-BA44-AE8A-BB98B6274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0AC57-703C-C04F-91B8-680C6481A39E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A5FD3-AB0C-BA44-AE8A-BB98B6274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0AC57-703C-C04F-91B8-680C6481A39E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A5FD3-AB0C-BA44-AE8A-BB98B6274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0AC57-703C-C04F-91B8-680C6481A39E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A5FD3-AB0C-BA44-AE8A-BB98B6274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0AC57-703C-C04F-91B8-680C6481A39E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A5FD3-AB0C-BA44-AE8A-BB98B6274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0AC57-703C-C04F-91B8-680C6481A39E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A5FD3-AB0C-BA44-AE8A-BB98B6274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FUTURE OF HUMAN RIGHTS AND DEMOCRACY IN ASIA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EVELYN BALAIS SERRANO</a:t>
            </a:r>
          </a:p>
          <a:p>
            <a:r>
              <a:rPr lang="en-US" dirty="0" smtClean="0"/>
              <a:t>Executive Director</a:t>
            </a:r>
          </a:p>
          <a:p>
            <a:r>
              <a:rPr lang="en-US" dirty="0" smtClean="0"/>
              <a:t>FORUM-ASIA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686800" cy="508464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FUTURE OF HUMAN RIGHTS AND DEMOCRACY – PROCESS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REFLECTION ON THE PAST DECADES – KEY MOMENTS AND MILESTONES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EMERGING CHALLENGES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OPPORTUNITIES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SOME LESSONS LEARNED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As part of FORUM-</a:t>
            </a:r>
            <a:r>
              <a:rPr lang="en-US" dirty="0" err="1" smtClean="0"/>
              <a:t>ASIA’s</a:t>
            </a:r>
            <a:r>
              <a:rPr lang="en-US" dirty="0" smtClean="0"/>
              <a:t> commemoration of 25</a:t>
            </a:r>
            <a:r>
              <a:rPr lang="en-US" baseline="30000" dirty="0" smtClean="0"/>
              <a:t>th</a:t>
            </a:r>
            <a:r>
              <a:rPr lang="en-US" dirty="0" smtClean="0"/>
              <a:t> Anniversary having been founded in 1991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 joint initiative with Asia Democracy Network (ADN) to develop an Asian Compact for Human Rights and Democracy which is expected to be adopted in 2018 at the 70</a:t>
            </a:r>
            <a:r>
              <a:rPr lang="en-US" baseline="30000" dirty="0" smtClean="0"/>
              <a:t>th</a:t>
            </a:r>
            <a:r>
              <a:rPr lang="en-US" dirty="0" smtClean="0"/>
              <a:t> Anniversary of the Universal Declaration of Human Rights (UDHR)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To reflect on past decades on some of the key moments/milestones in our human rights and democracy struggles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To identify emerging challenges and come up with a collective vision on human rights and democracy and explore more effective ways to create synergetic impact of the civil society movement in the future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MOMENTS/MILESTONES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64425"/>
          </a:xfrm>
        </p:spPr>
        <p:txBody>
          <a:bodyPr/>
          <a:lstStyle/>
          <a:p>
            <a:r>
              <a:rPr lang="en-US" dirty="0" smtClean="0"/>
              <a:t>First multi-party, free and fair elections held</a:t>
            </a:r>
          </a:p>
          <a:p>
            <a:pPr>
              <a:buNone/>
            </a:pPr>
            <a:r>
              <a:rPr lang="en-US" dirty="0" smtClean="0"/>
              <a:t>	1990-Burma</a:t>
            </a:r>
          </a:p>
          <a:p>
            <a:pPr>
              <a:buNone/>
            </a:pPr>
            <a:r>
              <a:rPr lang="en-US" dirty="0" smtClean="0"/>
              <a:t>	         -Mongolia</a:t>
            </a:r>
          </a:p>
          <a:p>
            <a:pPr>
              <a:buNone/>
            </a:pPr>
            <a:r>
              <a:rPr lang="en-US" dirty="0" smtClean="0"/>
              <a:t>	1991-Bangladesh</a:t>
            </a:r>
          </a:p>
          <a:p>
            <a:pPr>
              <a:buNone/>
            </a:pPr>
            <a:r>
              <a:rPr lang="en-US" dirty="0" smtClean="0"/>
              <a:t>				Nepal</a:t>
            </a:r>
          </a:p>
          <a:p>
            <a:pPr>
              <a:buNone/>
            </a:pPr>
            <a:r>
              <a:rPr lang="en-US" dirty="0" smtClean="0"/>
              <a:t>	2004- Malaysia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Asia’s voice highlighted in world </a:t>
            </a:r>
            <a:r>
              <a:rPr lang="en-US" dirty="0" err="1" smtClean="0"/>
              <a:t>fora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1993-Vienna - World Conference on Human Rights</a:t>
            </a:r>
          </a:p>
          <a:p>
            <a:r>
              <a:rPr lang="en-US" dirty="0" smtClean="0"/>
              <a:t>1995-Beijing – 4</a:t>
            </a:r>
            <a:r>
              <a:rPr lang="en-US" baseline="30000" dirty="0" smtClean="0"/>
              <a:t>th</a:t>
            </a:r>
            <a:r>
              <a:rPr lang="en-US" dirty="0" smtClean="0"/>
              <a:t> World Conference on Women</a:t>
            </a:r>
          </a:p>
          <a:p>
            <a:r>
              <a:rPr lang="en-US" dirty="0" smtClean="0"/>
              <a:t>1996-Copenhagen- World Summit on Social Development</a:t>
            </a:r>
          </a:p>
          <a:p>
            <a:r>
              <a:rPr lang="en-US" dirty="0" smtClean="0"/>
              <a:t>1998-Paris - World Summit of Human Rights Defenders</a:t>
            </a:r>
          </a:p>
          <a:p>
            <a:r>
              <a:rPr lang="en-US" dirty="0" smtClean="0"/>
              <a:t>1998- Rome Statute of the International Criminal Court</a:t>
            </a:r>
          </a:p>
          <a:p>
            <a:r>
              <a:rPr lang="en-US" dirty="0" smtClean="0"/>
              <a:t>2015 – UN Climate Change Conference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CSO Parallel Initiatives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144000" cy="525294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1993-Bangkok NGO Human Rights Declaration</a:t>
            </a:r>
          </a:p>
          <a:p>
            <a:r>
              <a:rPr lang="en-US" dirty="0" smtClean="0"/>
              <a:t>1996-1</a:t>
            </a:r>
            <a:r>
              <a:rPr lang="en-US" baseline="30000" dirty="0" smtClean="0"/>
              <a:t>st</a:t>
            </a:r>
            <a:r>
              <a:rPr lang="en-US" dirty="0" smtClean="0"/>
              <a:t> Peoples’ SAARC</a:t>
            </a:r>
          </a:p>
          <a:p>
            <a:r>
              <a:rPr lang="en-US" dirty="0" smtClean="0"/>
              <a:t>2005-1</a:t>
            </a:r>
            <a:r>
              <a:rPr lang="en-US" baseline="30000" dirty="0" smtClean="0"/>
              <a:t>st</a:t>
            </a:r>
            <a:r>
              <a:rPr lang="en-US" dirty="0" smtClean="0"/>
              <a:t> ASEAN Civil Society Conference (ACSC) held in Malaysia</a:t>
            </a:r>
          </a:p>
          <a:p>
            <a:r>
              <a:rPr lang="en-US" dirty="0" smtClean="0"/>
              <a:t>2006-Solidarity for Asian People’s Advocacy (SAPA) </a:t>
            </a:r>
          </a:p>
          <a:p>
            <a:r>
              <a:rPr lang="en-US" dirty="0" smtClean="0"/>
              <a:t>2007-Working Group on Regional Initiative for South Asia Human Rights Mechanism (RI-SAHRM)</a:t>
            </a:r>
          </a:p>
          <a:p>
            <a:r>
              <a:rPr lang="en-US" dirty="0" smtClean="0"/>
              <a:t>FORUM-ASIA Geneva and Jakarta offices were opened to raise Asian voice vis-à-vis UN and ASEAN</a:t>
            </a:r>
          </a:p>
          <a:p>
            <a:r>
              <a:rPr lang="en-US" dirty="0" smtClean="0"/>
              <a:t>2015 –FORUM-ASIA Kathmandu office vis-à-vis SAARC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Creation of Human Rights Offices and Mechanisms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686800" cy="5514067"/>
          </a:xfrm>
        </p:spPr>
        <p:txBody>
          <a:bodyPr>
            <a:normAutofit/>
          </a:bodyPr>
          <a:lstStyle/>
          <a:p>
            <a:r>
              <a:rPr lang="en-US" dirty="0" smtClean="0"/>
              <a:t>1993-UN Office of High Commissioner on Human Rights</a:t>
            </a:r>
          </a:p>
          <a:p>
            <a:r>
              <a:rPr lang="en-US" dirty="0" smtClean="0"/>
              <a:t>1993 – UN Guidelines on </a:t>
            </a:r>
            <a:r>
              <a:rPr lang="en-US" dirty="0" err="1" smtClean="0"/>
              <a:t>NHRIs</a:t>
            </a:r>
            <a:r>
              <a:rPr lang="en-US" dirty="0" smtClean="0"/>
              <a:t> (Paris Principles)</a:t>
            </a:r>
          </a:p>
          <a:p>
            <a:r>
              <a:rPr lang="en-US" dirty="0" smtClean="0"/>
              <a:t>2006-Universal Periodic Review (UPR)</a:t>
            </a:r>
          </a:p>
          <a:p>
            <a:r>
              <a:rPr lang="en-US" dirty="0" smtClean="0"/>
              <a:t>2009- ASEAN Inter-Governmental Commission on Human Rights</a:t>
            </a:r>
          </a:p>
          <a:p>
            <a:r>
              <a:rPr lang="en-US" dirty="0" smtClean="0"/>
              <a:t>2010 – ASEAN Commission on Women and Children</a:t>
            </a:r>
          </a:p>
          <a:p>
            <a:r>
              <a:rPr lang="en-US" dirty="0" smtClean="0"/>
              <a:t>2012-ASEAN Human Rights Declaration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MAJOR HUMAN RIGHTS </a:t>
            </a:r>
            <a:br>
              <a:rPr lang="en-US" dirty="0" smtClean="0"/>
            </a:br>
            <a:r>
              <a:rPr lang="en-US" dirty="0" smtClean="0"/>
              <a:t>SITUATIONS/CASES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2002-Gujarat carnage-India</a:t>
            </a:r>
          </a:p>
          <a:p>
            <a:r>
              <a:rPr lang="en-US" dirty="0" smtClean="0"/>
              <a:t>2004-Murder of </a:t>
            </a:r>
            <a:r>
              <a:rPr lang="en-US" dirty="0" err="1" smtClean="0"/>
              <a:t>Munir</a:t>
            </a:r>
            <a:r>
              <a:rPr lang="en-US" dirty="0" smtClean="0"/>
              <a:t>-Indonesia</a:t>
            </a:r>
          </a:p>
          <a:p>
            <a:pPr>
              <a:buNone/>
            </a:pPr>
            <a:r>
              <a:rPr lang="en-US" dirty="0" smtClean="0"/>
              <a:t>             -Disappearance of </a:t>
            </a:r>
            <a:r>
              <a:rPr lang="en-US" dirty="0" err="1" smtClean="0"/>
              <a:t>Somchai</a:t>
            </a:r>
            <a:r>
              <a:rPr lang="en-US" dirty="0" smtClean="0"/>
              <a:t> </a:t>
            </a:r>
            <a:r>
              <a:rPr lang="en-US" dirty="0" err="1" smtClean="0"/>
              <a:t>Neelapaijit</a:t>
            </a:r>
            <a:r>
              <a:rPr lang="en-US" dirty="0" smtClean="0"/>
              <a:t>-   Thailand</a:t>
            </a:r>
          </a:p>
          <a:p>
            <a:r>
              <a:rPr lang="en-US" dirty="0" smtClean="0"/>
              <a:t>2009-Murder of </a:t>
            </a:r>
            <a:r>
              <a:rPr lang="en-US" dirty="0" err="1" smtClean="0"/>
              <a:t>Pattani</a:t>
            </a:r>
            <a:r>
              <a:rPr lang="en-US" dirty="0" smtClean="0"/>
              <a:t> </a:t>
            </a:r>
            <a:r>
              <a:rPr lang="en-US" dirty="0" err="1" smtClean="0"/>
              <a:t>Razeek</a:t>
            </a:r>
            <a:r>
              <a:rPr lang="en-US" dirty="0" smtClean="0"/>
              <a:t>-Sri Lanka</a:t>
            </a:r>
          </a:p>
          <a:p>
            <a:r>
              <a:rPr lang="en-US" dirty="0" smtClean="0"/>
              <a:t>2010-Violent crackdown of demonstrators in Thailand</a:t>
            </a:r>
          </a:p>
          <a:p>
            <a:r>
              <a:rPr lang="en-US" dirty="0" smtClean="0"/>
              <a:t>2009-Maguindanao Massacre in Mindanao-Philippines</a:t>
            </a:r>
          </a:p>
          <a:p>
            <a:r>
              <a:rPr lang="en-US" dirty="0" smtClean="0"/>
              <a:t>2012-Disappearance of </a:t>
            </a:r>
            <a:r>
              <a:rPr lang="en-US" dirty="0" err="1" smtClean="0"/>
              <a:t>Sombath</a:t>
            </a:r>
            <a:r>
              <a:rPr lang="en-US" dirty="0" smtClean="0"/>
              <a:t> </a:t>
            </a:r>
            <a:r>
              <a:rPr lang="en-US" dirty="0" err="1" smtClean="0"/>
              <a:t>Somphone</a:t>
            </a:r>
            <a:r>
              <a:rPr lang="en-US" dirty="0" smtClean="0"/>
              <a:t>-Laos</a:t>
            </a:r>
          </a:p>
          <a:p>
            <a:r>
              <a:rPr lang="en-US" dirty="0" smtClean="0"/>
              <a:t>2015-Rohingya crisis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 of conflicts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1999 – </a:t>
            </a:r>
            <a:r>
              <a:rPr lang="en-US" dirty="0" smtClean="0"/>
              <a:t>Independence vote </a:t>
            </a:r>
            <a:r>
              <a:rPr lang="en-US" dirty="0" smtClean="0"/>
              <a:t>in Timor </a:t>
            </a:r>
            <a:r>
              <a:rPr lang="en-US" dirty="0" err="1" smtClean="0"/>
              <a:t>Leste</a:t>
            </a:r>
            <a:endParaRPr lang="en-US" dirty="0" smtClean="0"/>
          </a:p>
          <a:p>
            <a:r>
              <a:rPr lang="en-US" dirty="0" smtClean="0"/>
              <a:t>2005 - Aceh – Indonesia</a:t>
            </a:r>
          </a:p>
          <a:p>
            <a:r>
              <a:rPr lang="en-US" dirty="0" smtClean="0"/>
              <a:t>2010 –Political reforms in Burma</a:t>
            </a:r>
          </a:p>
          <a:p>
            <a:r>
              <a:rPr lang="en-US" dirty="0" smtClean="0"/>
              <a:t>2014- </a:t>
            </a:r>
            <a:r>
              <a:rPr lang="en-US" dirty="0" err="1" smtClean="0"/>
              <a:t>Bangsa</a:t>
            </a:r>
            <a:r>
              <a:rPr lang="en-US" dirty="0" smtClean="0"/>
              <a:t> Moro, Mindanao, Philippines 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EMERGING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44036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Shrinking civic space, persecution of </a:t>
            </a:r>
            <a:r>
              <a:rPr lang="en-US" dirty="0" err="1" smtClean="0"/>
              <a:t>HRDs</a:t>
            </a:r>
            <a:endParaRPr lang="en-US" dirty="0" smtClean="0"/>
          </a:p>
          <a:p>
            <a:r>
              <a:rPr lang="en-US" dirty="0" smtClean="0"/>
              <a:t>Migration</a:t>
            </a:r>
            <a:r>
              <a:rPr lang="en-US" dirty="0" smtClean="0"/>
              <a:t>, Human Trafficking, Refugees</a:t>
            </a:r>
          </a:p>
          <a:p>
            <a:r>
              <a:rPr lang="en-US" dirty="0" smtClean="0"/>
              <a:t>Economic, social and cultural rights</a:t>
            </a:r>
          </a:p>
          <a:p>
            <a:pPr>
              <a:buNone/>
            </a:pPr>
            <a:r>
              <a:rPr lang="en-US" dirty="0" smtClean="0"/>
              <a:t>	-inequality, poverty, land grabbing</a:t>
            </a:r>
          </a:p>
          <a:p>
            <a:pPr>
              <a:buNone/>
            </a:pPr>
            <a:r>
              <a:rPr lang="en-US" dirty="0" smtClean="0"/>
              <a:t>    -role of business</a:t>
            </a:r>
          </a:p>
          <a:p>
            <a:pPr>
              <a:buNone/>
            </a:pPr>
            <a:r>
              <a:rPr lang="en-US" dirty="0" smtClean="0"/>
              <a:t>	-rise of </a:t>
            </a:r>
            <a:r>
              <a:rPr lang="en-US" dirty="0" smtClean="0"/>
              <a:t>religious/intolerance</a:t>
            </a:r>
            <a:endParaRPr lang="en-US" dirty="0" smtClean="0"/>
          </a:p>
          <a:p>
            <a:r>
              <a:rPr lang="en-US" dirty="0" smtClean="0"/>
              <a:t>Climate change/climate justice</a:t>
            </a:r>
          </a:p>
          <a:p>
            <a:r>
              <a:rPr lang="en-US" dirty="0" smtClean="0"/>
              <a:t>Ending impunity, accountability</a:t>
            </a:r>
          </a:p>
          <a:p>
            <a:r>
              <a:rPr lang="en-US" dirty="0" smtClean="0"/>
              <a:t>War, armed conflicts</a:t>
            </a:r>
          </a:p>
          <a:p>
            <a:r>
              <a:rPr lang="en-US" dirty="0" smtClean="0"/>
              <a:t>Death penalty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OPPORTUNITIES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8660"/>
            <a:ext cx="8686800" cy="5324226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Increase in people’s participation/initiatives</a:t>
            </a:r>
          </a:p>
          <a:p>
            <a:r>
              <a:rPr lang="en-US" dirty="0" smtClean="0"/>
              <a:t>Increased interest and use of social media</a:t>
            </a:r>
          </a:p>
          <a:p>
            <a:r>
              <a:rPr lang="en-US" dirty="0" smtClean="0"/>
              <a:t>Establishment of </a:t>
            </a:r>
            <a:r>
              <a:rPr lang="en-US" dirty="0" err="1" smtClean="0"/>
              <a:t>NHRIs</a:t>
            </a:r>
            <a:r>
              <a:rPr lang="en-US" dirty="0" smtClean="0"/>
              <a:t> and other human rights mechanisms</a:t>
            </a:r>
          </a:p>
          <a:p>
            <a:r>
              <a:rPr lang="en-US" dirty="0" smtClean="0"/>
              <a:t>Sustainable Development Goals (</a:t>
            </a:r>
            <a:r>
              <a:rPr lang="en-US" dirty="0" err="1" smtClean="0"/>
              <a:t>SDGs</a:t>
            </a:r>
            <a:r>
              <a:rPr lang="en-US" dirty="0" smtClean="0"/>
              <a:t>)</a:t>
            </a:r>
          </a:p>
          <a:p>
            <a:r>
              <a:rPr lang="en-US" dirty="0" smtClean="0"/>
              <a:t>Participation of youth, women, SOGIE, PWD, indigenous peoples and other marginalized groups </a:t>
            </a:r>
          </a:p>
          <a:p>
            <a:r>
              <a:rPr lang="en-US" dirty="0" smtClean="0"/>
              <a:t>Increase in human rights awareness among various sectors of society, including police and military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LESSONS </a:t>
            </a:r>
            <a:r>
              <a:rPr lang="en-US" dirty="0" smtClean="0"/>
              <a:t>LEARNED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23960"/>
            <a:ext cx="9144000" cy="5634040"/>
          </a:xfrm>
        </p:spPr>
        <p:txBody>
          <a:bodyPr/>
          <a:lstStyle/>
          <a:p>
            <a:r>
              <a:rPr lang="en-US" dirty="0" smtClean="0"/>
              <a:t>Need to strengthen links from grassroots to national, regional, global and back </a:t>
            </a:r>
            <a:r>
              <a:rPr lang="en-US" smtClean="0"/>
              <a:t>to </a:t>
            </a:r>
            <a:r>
              <a:rPr lang="en-US" smtClean="0"/>
              <a:t>local</a:t>
            </a:r>
          </a:p>
          <a:p>
            <a:r>
              <a:rPr lang="en-US" dirty="0" smtClean="0"/>
              <a:t>Need to engage with all stakeholders, including business, judiciaries, parliaments, donors</a:t>
            </a:r>
          </a:p>
          <a:p>
            <a:r>
              <a:rPr lang="en-US" dirty="0" smtClean="0"/>
              <a:t>Need to involve the youth, women and other marginalized sectors in society</a:t>
            </a:r>
          </a:p>
          <a:p>
            <a:r>
              <a:rPr lang="en-US" dirty="0" smtClean="0"/>
              <a:t>Need for regional/international solidarity</a:t>
            </a:r>
          </a:p>
          <a:p>
            <a:r>
              <a:rPr lang="en-US" dirty="0" smtClean="0"/>
              <a:t>Power of coalitions/people movement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665</Words>
  <Application>Microsoft Macintosh PowerPoint</Application>
  <PresentationFormat>On-screen Show (4:3)</PresentationFormat>
  <Paragraphs>90</Paragraphs>
  <Slides>13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FUTURE OF HUMAN RIGHTS AND DEMOCRACY IN ASIA</vt:lpstr>
      <vt:lpstr>OUTLINE</vt:lpstr>
      <vt:lpstr>PROCESS</vt:lpstr>
      <vt:lpstr>AIMS</vt:lpstr>
      <vt:lpstr>KEY MOMENTS/MILESTONES</vt:lpstr>
      <vt:lpstr>Asia’s voice highlighted in world fora </vt:lpstr>
      <vt:lpstr>CSO Parallel Initiatives</vt:lpstr>
      <vt:lpstr>Creation of Human Rights Offices and Mechanisms</vt:lpstr>
      <vt:lpstr>MAJOR HUMAN RIGHTS  SITUATIONS/CASES</vt:lpstr>
      <vt:lpstr>End of conflicts</vt:lpstr>
      <vt:lpstr>EMERGING CHALLENGES</vt:lpstr>
      <vt:lpstr>OPPORTUNITIES</vt:lpstr>
      <vt:lpstr>SOME LESSONS LEARNED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FUTURE OF HUMAN RIGHTS AND DEMOCRACY IN ASIA</dc:title>
  <dc:creator>Evelyn Serrano</dc:creator>
  <cp:lastModifiedBy>Evelyn Serrano</cp:lastModifiedBy>
  <cp:revision>7</cp:revision>
  <dcterms:created xsi:type="dcterms:W3CDTF">2015-11-01T22:11:58Z</dcterms:created>
  <dcterms:modified xsi:type="dcterms:W3CDTF">2015-11-01T22:20:49Z</dcterms:modified>
</cp:coreProperties>
</file>