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25" r:id="rId3"/>
    <p:sldId id="333" r:id="rId4"/>
    <p:sldId id="327" r:id="rId5"/>
    <p:sldId id="318" r:id="rId6"/>
    <p:sldId id="334" r:id="rId7"/>
    <p:sldId id="329" r:id="rId8"/>
    <p:sldId id="328" r:id="rId9"/>
    <p:sldId id="330" r:id="rId10"/>
    <p:sldId id="319" r:id="rId11"/>
    <p:sldId id="320" r:id="rId12"/>
    <p:sldId id="321" r:id="rId13"/>
    <p:sldId id="331" r:id="rId14"/>
    <p:sldId id="322" r:id="rId15"/>
    <p:sldId id="323" r:id="rId16"/>
    <p:sldId id="332" r:id="rId17"/>
    <p:sldId id="324" r:id="rId18"/>
    <p:sldId id="293" r:id="rId19"/>
    <p:sldId id="287" r:id="rId20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2DABE"/>
    <a:srgbClr val="9B5B78"/>
    <a:srgbClr val="CCD6AA"/>
    <a:srgbClr val="FFFFFF"/>
    <a:srgbClr val="A6409F"/>
    <a:srgbClr val="DEE1BD"/>
    <a:srgbClr val="955974"/>
    <a:srgbClr val="6C4054"/>
    <a:srgbClr val="CC00CC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29" autoAdjust="0"/>
    <p:restoredTop sz="94793" autoAdjust="0"/>
  </p:normalViewPr>
  <p:slideViewPr>
    <p:cSldViewPr>
      <p:cViewPr>
        <p:scale>
          <a:sx n="86" d="100"/>
          <a:sy n="86" d="100"/>
        </p:scale>
        <p:origin x="-36" y="7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9041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084" y="0"/>
            <a:ext cx="2890414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85857740-4DD7-4E51-A75B-A1A53901439F}" type="datetimeFigureOut">
              <a:rPr lang="es-ES_tradnl"/>
              <a:pPr/>
              <a:t>19/09/2015</a:t>
            </a:fld>
            <a:endParaRPr lang="es-ES_tradnl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0"/>
            <a:ext cx="289041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084" y="9429750"/>
            <a:ext cx="2890414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5590F3BE-64C7-4746-A0B2-E600F40DCA28}" type="slidenum">
              <a:rPr lang="es-ES_tradnl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4223960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9041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084" y="0"/>
            <a:ext cx="2890414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7386" y="4714876"/>
            <a:ext cx="5334317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0"/>
            <a:ext cx="289041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084" y="9429750"/>
            <a:ext cx="2890414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A4725AD-B20C-4263-9902-C32808FEF7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1831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2A8328-FBD5-442E-A95D-088D48DDC13D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xmlns="" val="1451206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xmlns="" val="2023556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FECA8-EDDC-4DFF-BF18-C45E875BA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B2973-7710-4518-83B7-4E6DB511E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20B2A-9C82-4096-8FF4-CE51D35A8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F47FD-FFCC-44E0-9F7C-D16EE804E1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3C4FA-33EF-49C6-99F8-2C2B7D47F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BE785-0AEB-4A4B-8411-1D4161136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A1197-77D3-439B-B047-A217F2176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B061-04D5-4FA1-B853-D816B1E9A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40E22-94CC-4C8D-9005-A33739130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AC0CE-4C89-46BA-A97A-A2E718257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CB8EB-B538-4FF1-B68B-82CF0B590E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418A0-2B1F-4394-B1CC-16AFC0D0D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BBB4D"/>
            </a:gs>
            <a:gs pos="100000">
              <a:srgbClr val="9B5B78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AFC72F-494F-4629-8C2F-90387F111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ransition>
    <p:fade thruBlk="1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.fricaudet@uclg.or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517232"/>
            <a:ext cx="9144000" cy="134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764704"/>
            <a:ext cx="7772400" cy="2011114"/>
          </a:xfrm>
        </p:spPr>
        <p:txBody>
          <a:bodyPr/>
          <a:lstStyle/>
          <a:p>
            <a:pPr eaLnBrk="1" hangingPunct="1"/>
            <a:r>
              <a:rPr lang="es-ES_tradnl" b="1" dirty="0" err="1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b="1" dirty="0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role of UCLG in </a:t>
            </a:r>
            <a:r>
              <a:rPr lang="es-ES_tradnl" b="1" dirty="0" err="1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b="1" dirty="0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b="1" dirty="0" err="1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international</a:t>
            </a:r>
            <a:r>
              <a:rPr lang="es-ES_tradnl" b="1" dirty="0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b="1" dirty="0" err="1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promotion</a:t>
            </a:r>
            <a:r>
              <a:rPr lang="es-ES_tradnl" b="1" dirty="0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human </a:t>
            </a:r>
            <a:r>
              <a:rPr lang="es-ES_tradnl" b="1" dirty="0" err="1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rights</a:t>
            </a:r>
            <a:r>
              <a:rPr lang="es-ES_tradnl" b="1" dirty="0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in </a:t>
            </a:r>
            <a:r>
              <a:rPr lang="es-ES_tradnl" b="1" dirty="0" err="1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b="1" dirty="0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b="1" dirty="0" err="1" smtClean="0">
                <a:solidFill>
                  <a:srgbClr val="95597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city</a:t>
            </a:r>
            <a:endParaRPr lang="en-US" dirty="0" smtClean="0">
              <a:solidFill>
                <a:srgbClr val="955974"/>
              </a:solidFill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2991842"/>
            <a:ext cx="6826250" cy="2304256"/>
          </a:xfrm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s-ES_tradnl" sz="24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s-ES_tradnl" sz="2000" b="1" dirty="0" smtClean="0">
                <a:solidFill>
                  <a:schemeClr val="bg1"/>
                </a:solidFill>
              </a:rPr>
              <a:t>Ms. Magali </a:t>
            </a:r>
            <a:r>
              <a:rPr lang="es-ES_tradnl" sz="2000" b="1" dirty="0" err="1" smtClean="0">
                <a:solidFill>
                  <a:schemeClr val="bg1"/>
                </a:solidFill>
              </a:rPr>
              <a:t>Fricaudet</a:t>
            </a:r>
            <a:endParaRPr lang="es-ES_tradnl" sz="20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s-ES_tradnl" sz="2000" b="1" dirty="0" err="1" smtClean="0">
                <a:solidFill>
                  <a:schemeClr val="bg1"/>
                </a:solidFill>
              </a:rPr>
              <a:t>Coordinator</a:t>
            </a:r>
            <a:endParaRPr lang="es-ES_tradnl" sz="20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s-ES_tradnl" sz="20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s-ES_tradnl" sz="2000" b="1" dirty="0" err="1" smtClean="0">
                <a:solidFill>
                  <a:schemeClr val="bg1"/>
                </a:solidFill>
              </a:rPr>
              <a:t>Committee</a:t>
            </a:r>
            <a:r>
              <a:rPr lang="es-ES_tradnl" sz="2000" b="1" dirty="0" smtClean="0">
                <a:solidFill>
                  <a:schemeClr val="bg1"/>
                </a:solidFill>
              </a:rPr>
              <a:t> </a:t>
            </a:r>
            <a:r>
              <a:rPr lang="es-ES_tradnl" sz="2000" b="1" dirty="0" err="1" smtClean="0">
                <a:solidFill>
                  <a:schemeClr val="bg1"/>
                </a:solidFill>
              </a:rPr>
              <a:t>on</a:t>
            </a:r>
            <a:r>
              <a:rPr lang="es-ES_tradnl" sz="2000" b="1" dirty="0" smtClean="0">
                <a:solidFill>
                  <a:schemeClr val="bg1"/>
                </a:solidFill>
              </a:rPr>
              <a:t> Social </a:t>
            </a:r>
            <a:r>
              <a:rPr lang="es-ES_tradnl" sz="2000" b="1" dirty="0" err="1" smtClean="0">
                <a:solidFill>
                  <a:schemeClr val="bg1"/>
                </a:solidFill>
              </a:rPr>
              <a:t>Inclusion</a:t>
            </a:r>
            <a:r>
              <a:rPr lang="es-ES_tradnl" sz="2000" b="1" dirty="0" smtClean="0">
                <a:solidFill>
                  <a:schemeClr val="bg1"/>
                </a:solidFill>
              </a:rPr>
              <a:t>, 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000" b="1" dirty="0" err="1" smtClean="0">
                <a:solidFill>
                  <a:schemeClr val="bg1"/>
                </a:solidFill>
              </a:rPr>
              <a:t>Participatory</a:t>
            </a:r>
            <a:r>
              <a:rPr lang="es-ES_tradnl" sz="2000" b="1" dirty="0" smtClean="0">
                <a:solidFill>
                  <a:schemeClr val="bg1"/>
                </a:solidFill>
              </a:rPr>
              <a:t> </a:t>
            </a:r>
            <a:r>
              <a:rPr lang="es-ES_tradnl" sz="2000" b="1" dirty="0" err="1" smtClean="0">
                <a:solidFill>
                  <a:schemeClr val="bg1"/>
                </a:solidFill>
              </a:rPr>
              <a:t>Democracy</a:t>
            </a:r>
            <a:r>
              <a:rPr lang="es-ES_tradnl" sz="2000" b="1" dirty="0" smtClean="0">
                <a:solidFill>
                  <a:schemeClr val="bg1"/>
                </a:solidFill>
              </a:rPr>
              <a:t> and Human Rights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000" b="1" dirty="0" err="1" smtClean="0">
                <a:solidFill>
                  <a:schemeClr val="bg1"/>
                </a:solidFill>
              </a:rPr>
              <a:t>United</a:t>
            </a:r>
            <a:r>
              <a:rPr lang="es-ES_tradnl" sz="2000" b="1" dirty="0" smtClean="0">
                <a:solidFill>
                  <a:schemeClr val="bg1"/>
                </a:solidFill>
              </a:rPr>
              <a:t> </a:t>
            </a:r>
            <a:r>
              <a:rPr lang="es-ES_tradnl" sz="2000" b="1" dirty="0" err="1" smtClean="0">
                <a:solidFill>
                  <a:schemeClr val="bg1"/>
                </a:solidFill>
              </a:rPr>
              <a:t>Cities</a:t>
            </a:r>
            <a:r>
              <a:rPr lang="es-ES_tradnl" sz="2000" b="1" dirty="0" smtClean="0">
                <a:solidFill>
                  <a:schemeClr val="bg1"/>
                </a:solidFill>
              </a:rPr>
              <a:t> and Local </a:t>
            </a:r>
            <a:r>
              <a:rPr lang="es-ES_tradnl" sz="2000" b="1" dirty="0" err="1" smtClean="0">
                <a:solidFill>
                  <a:schemeClr val="bg1"/>
                </a:solidFill>
              </a:rPr>
              <a:t>Governments</a:t>
            </a:r>
            <a:r>
              <a:rPr lang="es-ES_tradnl" sz="2000" b="1" dirty="0" smtClean="0">
                <a:solidFill>
                  <a:schemeClr val="bg1"/>
                </a:solidFill>
              </a:rPr>
              <a:t> (UCLG)</a:t>
            </a:r>
          </a:p>
          <a:p>
            <a:pPr eaLnBrk="1" hangingPunct="1">
              <a:lnSpc>
                <a:spcPct val="80000"/>
              </a:lnSpc>
            </a:pPr>
            <a:endParaRPr lang="es-ES_tradnl" sz="24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s-ES_tradnl" sz="2800" b="1" dirty="0" smtClean="0">
              <a:solidFill>
                <a:schemeClr val="bg1"/>
              </a:solidFill>
            </a:endParaRPr>
          </a:p>
        </p:txBody>
      </p:sp>
      <p:sp>
        <p:nvSpPr>
          <p:cNvPr id="2050" name="5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56BD98-42F7-4D1E-99C9-C4B24AAEEAF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4067175" y="2851150"/>
            <a:ext cx="47148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ca-ES" sz="16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Picture 8" descr="U:\CISDP2011_2013\Gestion interna\Logos\Logo CGLU\CI UCLG+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805264"/>
            <a:ext cx="2952328" cy="874957"/>
          </a:xfrm>
          <a:prstGeom prst="rect">
            <a:avLst/>
          </a:prstGeom>
          <a:noFill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5733256"/>
            <a:ext cx="2592288" cy="93808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lvl="0" indent="0">
              <a:buNone/>
            </a:pPr>
            <a:endParaRPr lang="en-US" b="1" dirty="0" smtClean="0"/>
          </a:p>
          <a:p>
            <a:pPr marL="514350" lvl="0" indent="-51435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UCLG </a:t>
            </a:r>
            <a:r>
              <a:rPr lang="en-US" b="1" dirty="0">
                <a:solidFill>
                  <a:schemeClr val="bg1"/>
                </a:solidFill>
              </a:rPr>
              <a:t>and the Committee on </a:t>
            </a:r>
            <a:r>
              <a:rPr lang="en-US" b="1" dirty="0" smtClean="0">
                <a:solidFill>
                  <a:schemeClr val="bg1"/>
                </a:solidFill>
              </a:rPr>
              <a:t>Social Inclusion</a:t>
            </a:r>
            <a:r>
              <a:rPr lang="en-US" b="1" dirty="0">
                <a:solidFill>
                  <a:schemeClr val="bg1"/>
                </a:solidFill>
              </a:rPr>
              <a:t>, Participatory Democracy and Human </a:t>
            </a:r>
            <a:r>
              <a:rPr lang="en-US" b="1" dirty="0" smtClean="0">
                <a:solidFill>
                  <a:schemeClr val="bg1"/>
                </a:solidFill>
              </a:rPr>
              <a:t>Rights</a:t>
            </a:r>
            <a:endParaRPr lang="en-US" b="1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Two </a:t>
            </a:r>
            <a:r>
              <a:rPr lang="en-US" b="1" dirty="0">
                <a:solidFill>
                  <a:schemeClr val="bg1"/>
                </a:solidFill>
              </a:rPr>
              <a:t>main conditions for Local Government to fulfill their human rights obligations </a:t>
            </a:r>
          </a:p>
          <a:p>
            <a:pPr marL="514350" lvl="0" indent="-51435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The </a:t>
            </a:r>
            <a:r>
              <a:rPr lang="en-US" b="1" dirty="0">
                <a:solidFill>
                  <a:schemeClr val="bg1"/>
                </a:solidFill>
              </a:rPr>
              <a:t>need for local government to go further, and to advocate for the right to the city in the New Global Agenda</a:t>
            </a:r>
            <a:endParaRPr lang="es-ES" b="1" dirty="0">
              <a:solidFill>
                <a:schemeClr val="bg1"/>
              </a:solidFill>
            </a:endParaRPr>
          </a:p>
          <a:p>
            <a:pPr marL="514350" lvl="0" indent="-514350">
              <a:buAutoNum type="arabicPeriod"/>
            </a:pPr>
            <a:endParaRPr lang="es-E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7930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395536" y="2759586"/>
            <a:ext cx="82809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endParaRPr lang="en-US" sz="2400" b="1" dirty="0"/>
          </a:p>
          <a:p>
            <a:pPr marL="514350" lvl="0" indent="-514350">
              <a:buAutoNum type="arabicPeriod"/>
            </a:pPr>
            <a:r>
              <a:rPr lang="en-US" sz="3200" b="1" dirty="0"/>
              <a:t>UCLG and the Committee on Social Inclusion, Participatory Democracy and Human Rights</a:t>
            </a:r>
          </a:p>
        </p:txBody>
      </p:sp>
    </p:spTree>
    <p:extLst>
      <p:ext uri="{BB962C8B-B14F-4D97-AF65-F5344CB8AC3E}">
        <p14:creationId xmlns:p14="http://schemas.microsoft.com/office/powerpoint/2010/main" xmlns="" val="21629369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7632700" cy="1223963"/>
          </a:xfrm>
        </p:spPr>
        <p:txBody>
          <a:bodyPr/>
          <a:lstStyle/>
          <a:p>
            <a:pPr eaLnBrk="1" hangingPunct="1"/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UNITED CITIES AND LOCAL GOVERNMENTS (UCLG)</a:t>
            </a:r>
            <a:endParaRPr lang="en-US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484784"/>
            <a:ext cx="8229600" cy="2591916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</a:rPr>
              <a:t>World organization of LOCAL AND REGIONAL GOVERNMENTS (1000), as well as of their ASSOCIATIONS (112) coming from 140 countries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</a:rPr>
              <a:t>Represents the voice of LOCAL GOVERNMENTS in the international scene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</a:rPr>
              <a:t>Foster decentralization and local democracy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</a:rPr>
              <a:t>Decentralized structure: 7  regional sections / 1 metropolitan section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en-US" sz="28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5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</p:txBody>
      </p:sp>
      <p:sp>
        <p:nvSpPr>
          <p:cNvPr id="307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6381750"/>
            <a:ext cx="2133600" cy="476250"/>
          </a:xfrm>
          <a:noFill/>
        </p:spPr>
        <p:txBody>
          <a:bodyPr/>
          <a:lstStyle/>
          <a:p>
            <a:fld id="{B2E51E81-6DFF-48A9-901B-543A2D3E151D}" type="slidenum">
              <a:rPr lang="en-US" b="1" smtClean="0">
                <a:solidFill>
                  <a:schemeClr val="bg1"/>
                </a:solidFill>
              </a:rPr>
              <a:pPr/>
              <a:t>4</a:t>
            </a:fld>
            <a:endParaRPr lang="en-US" b="1" smtClean="0">
              <a:solidFill>
                <a:schemeClr val="bg1"/>
              </a:solidFill>
            </a:endParaRPr>
          </a:p>
        </p:txBody>
      </p:sp>
      <p:pic>
        <p:nvPicPr>
          <p:cNvPr id="3078" name="Picture 9" descr="weltkarte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906" y="3586956"/>
            <a:ext cx="5256212" cy="2706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079" name="Oval 14"/>
          <p:cNvSpPr>
            <a:spLocks noChangeArrowheads="1"/>
          </p:cNvSpPr>
          <p:nvPr/>
        </p:nvSpPr>
        <p:spPr bwMode="auto">
          <a:xfrm>
            <a:off x="684213" y="3716338"/>
            <a:ext cx="1439862" cy="1223962"/>
          </a:xfrm>
          <a:prstGeom prst="ellipse">
            <a:avLst/>
          </a:prstGeom>
          <a:noFill/>
          <a:ln w="22225" algn="ctr">
            <a:solidFill>
              <a:srgbClr val="EAEAE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FF0000"/>
              </a:buClr>
              <a:buSzPct val="75000"/>
              <a:buFontTx/>
              <a:buChar char="o"/>
            </a:pPr>
            <a:endParaRPr lang="es-ES_tradnl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0" name="Oval 13"/>
          <p:cNvSpPr>
            <a:spLocks noChangeArrowheads="1"/>
          </p:cNvSpPr>
          <p:nvPr/>
        </p:nvSpPr>
        <p:spPr bwMode="auto">
          <a:xfrm>
            <a:off x="1476375" y="4941888"/>
            <a:ext cx="1079500" cy="1223962"/>
          </a:xfrm>
          <a:prstGeom prst="ellipse">
            <a:avLst/>
          </a:prstGeom>
          <a:noFill/>
          <a:ln w="22225" algn="ctr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FF0000"/>
              </a:buClr>
              <a:buSzPct val="75000"/>
              <a:buFontTx/>
              <a:buChar char="o"/>
            </a:pPr>
            <a:endParaRPr lang="es-ES_tradnl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1" name="Oval 15"/>
          <p:cNvSpPr>
            <a:spLocks noChangeArrowheads="1"/>
          </p:cNvSpPr>
          <p:nvPr/>
        </p:nvSpPr>
        <p:spPr bwMode="auto">
          <a:xfrm>
            <a:off x="2771775" y="3644900"/>
            <a:ext cx="1006475" cy="863600"/>
          </a:xfrm>
          <a:prstGeom prst="ellipse">
            <a:avLst/>
          </a:prstGeom>
          <a:noFill/>
          <a:ln w="22225" algn="ctr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FF0000"/>
              </a:buClr>
              <a:buSzPct val="75000"/>
              <a:buFontTx/>
              <a:buChar char="o"/>
            </a:pPr>
            <a:endParaRPr lang="es-ES_tradnl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2" name="Oval 12"/>
          <p:cNvSpPr>
            <a:spLocks noChangeArrowheads="1"/>
          </p:cNvSpPr>
          <p:nvPr/>
        </p:nvSpPr>
        <p:spPr bwMode="auto">
          <a:xfrm>
            <a:off x="2627784" y="4509120"/>
            <a:ext cx="1295400" cy="1366838"/>
          </a:xfrm>
          <a:prstGeom prst="ellipse">
            <a:avLst/>
          </a:prstGeom>
          <a:noFill/>
          <a:ln w="22225" algn="ctr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FF0000"/>
              </a:buClr>
              <a:buSzPct val="75000"/>
              <a:buFontTx/>
              <a:buChar char="o"/>
            </a:pPr>
            <a:endParaRPr lang="es-ES_tradnl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3" name="Oval 18"/>
          <p:cNvSpPr>
            <a:spLocks noChangeArrowheads="1"/>
          </p:cNvSpPr>
          <p:nvPr/>
        </p:nvSpPr>
        <p:spPr bwMode="auto">
          <a:xfrm>
            <a:off x="3995936" y="3789040"/>
            <a:ext cx="1584325" cy="865187"/>
          </a:xfrm>
          <a:prstGeom prst="ellipse">
            <a:avLst/>
          </a:prstGeom>
          <a:noFill/>
          <a:ln w="22225" algn="ctr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FF0000"/>
              </a:buClr>
              <a:buSzPct val="75000"/>
              <a:buFontTx/>
              <a:buChar char="o"/>
            </a:pPr>
            <a:endParaRPr lang="es-ES_tradnl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4" name="Oval 16"/>
          <p:cNvSpPr>
            <a:spLocks noChangeArrowheads="1"/>
          </p:cNvSpPr>
          <p:nvPr/>
        </p:nvSpPr>
        <p:spPr bwMode="auto">
          <a:xfrm>
            <a:off x="4284663" y="4581525"/>
            <a:ext cx="1657350" cy="1584325"/>
          </a:xfrm>
          <a:prstGeom prst="ellipse">
            <a:avLst/>
          </a:prstGeom>
          <a:noFill/>
          <a:ln w="22225" algn="ctr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FF0000"/>
              </a:buClr>
              <a:buSzPct val="75000"/>
              <a:buFontTx/>
              <a:buChar char="o"/>
            </a:pPr>
            <a:endParaRPr lang="es-ES_tradnl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5" name="AutoShape 20"/>
          <p:cNvSpPr>
            <a:spLocks noChangeArrowheads="1"/>
          </p:cNvSpPr>
          <p:nvPr/>
        </p:nvSpPr>
        <p:spPr bwMode="auto">
          <a:xfrm>
            <a:off x="6227763" y="3716338"/>
            <a:ext cx="2592709" cy="2592387"/>
          </a:xfrm>
          <a:prstGeom prst="roundRect">
            <a:avLst>
              <a:gd name="adj" fmla="val 10963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FF0000"/>
              </a:buClr>
              <a:buSzPct val="75000"/>
              <a:buFontTx/>
              <a:buChar char="o"/>
            </a:pPr>
            <a:endParaRPr lang="es-ES_tradnl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086" name="Text Box 19"/>
          <p:cNvSpPr txBox="1">
            <a:spLocks noChangeArrowheads="1"/>
          </p:cNvSpPr>
          <p:nvPr/>
        </p:nvSpPr>
        <p:spPr bwMode="auto">
          <a:xfrm>
            <a:off x="6372225" y="3789363"/>
            <a:ext cx="2447925" cy="25914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  <a:buClr>
                <a:srgbClr val="FF0000"/>
              </a:buClr>
              <a:buSzPct val="75000"/>
            </a:pPr>
            <a:r>
              <a:rPr lang="es-ES_tradnl" sz="1400" b="1" dirty="0" err="1">
                <a:solidFill>
                  <a:srgbClr val="EAEAEA"/>
                </a:solidFill>
                <a:cs typeface="Arial" charset="0"/>
              </a:rPr>
              <a:t>A</a:t>
            </a:r>
            <a:r>
              <a:rPr lang="es-ES_tradnl" sz="1400" b="1" dirty="0" err="1" smtClean="0">
                <a:solidFill>
                  <a:srgbClr val="EAEAEA"/>
                </a:solidFill>
                <a:cs typeface="Arial" charset="0"/>
              </a:rPr>
              <a:t>frica</a:t>
            </a:r>
            <a:endParaRPr lang="es-ES_tradnl" sz="1400" b="1" dirty="0">
              <a:solidFill>
                <a:srgbClr val="EAEAEA"/>
              </a:solidFill>
              <a:cs typeface="Arial" charset="0"/>
            </a:endParaRPr>
          </a:p>
          <a:p>
            <a:pPr>
              <a:spcBef>
                <a:spcPct val="30000"/>
              </a:spcBef>
              <a:buClr>
                <a:srgbClr val="FF0000"/>
              </a:buClr>
              <a:buSzPct val="75000"/>
            </a:pPr>
            <a:r>
              <a:rPr lang="es-ES_tradnl" sz="1400" b="1" dirty="0" err="1" smtClean="0">
                <a:solidFill>
                  <a:srgbClr val="EAEAEA"/>
                </a:solidFill>
                <a:cs typeface="Arial" charset="0"/>
              </a:rPr>
              <a:t>Latin</a:t>
            </a:r>
            <a:r>
              <a:rPr lang="es-ES_tradnl" sz="1400" b="1" dirty="0" smtClean="0">
                <a:solidFill>
                  <a:srgbClr val="EAEAEA"/>
                </a:solidFill>
                <a:cs typeface="Arial" charset="0"/>
              </a:rPr>
              <a:t> </a:t>
            </a:r>
            <a:r>
              <a:rPr lang="es-ES_tradnl" sz="1400" b="1" dirty="0" err="1" smtClean="0">
                <a:solidFill>
                  <a:srgbClr val="EAEAEA"/>
                </a:solidFill>
                <a:cs typeface="Arial" charset="0"/>
              </a:rPr>
              <a:t>America</a:t>
            </a:r>
            <a:endParaRPr lang="es-ES_tradnl" sz="1400" b="1" dirty="0">
              <a:solidFill>
                <a:srgbClr val="EAEAEA"/>
              </a:solidFill>
              <a:cs typeface="Arial" charset="0"/>
            </a:endParaRPr>
          </a:p>
          <a:p>
            <a:pPr>
              <a:spcBef>
                <a:spcPct val="30000"/>
              </a:spcBef>
              <a:buClr>
                <a:srgbClr val="FF0000"/>
              </a:buClr>
              <a:buSzPct val="75000"/>
            </a:pPr>
            <a:r>
              <a:rPr lang="es-ES_tradnl" sz="1400" b="1" dirty="0" smtClean="0">
                <a:solidFill>
                  <a:srgbClr val="EAEAEA"/>
                </a:solidFill>
                <a:cs typeface="Arial" charset="0"/>
              </a:rPr>
              <a:t>Asia </a:t>
            </a:r>
            <a:r>
              <a:rPr lang="es-ES_tradnl" sz="1400" b="1" dirty="0" err="1" smtClean="0">
                <a:solidFill>
                  <a:srgbClr val="EAEAEA"/>
                </a:solidFill>
                <a:cs typeface="Arial" charset="0"/>
              </a:rPr>
              <a:t>Pacific</a:t>
            </a:r>
            <a:endParaRPr lang="es-ES_tradnl" sz="1400" b="1" dirty="0">
              <a:solidFill>
                <a:srgbClr val="EAEAEA"/>
              </a:solidFill>
              <a:cs typeface="Arial" charset="0"/>
            </a:endParaRPr>
          </a:p>
          <a:p>
            <a:pPr>
              <a:spcBef>
                <a:spcPct val="30000"/>
              </a:spcBef>
              <a:buClr>
                <a:srgbClr val="FF0000"/>
              </a:buClr>
              <a:buSzPct val="75000"/>
            </a:pPr>
            <a:r>
              <a:rPr lang="es-ES_tradnl" sz="1400" b="1" dirty="0" err="1" smtClean="0">
                <a:solidFill>
                  <a:srgbClr val="EAEAEA"/>
                </a:solidFill>
                <a:cs typeface="Arial" charset="0"/>
              </a:rPr>
              <a:t>Europe</a:t>
            </a:r>
            <a:endParaRPr lang="es-ES_tradnl" sz="1400" b="1" dirty="0">
              <a:solidFill>
                <a:srgbClr val="EAEAEA"/>
              </a:solidFill>
              <a:cs typeface="Arial" charset="0"/>
            </a:endParaRPr>
          </a:p>
          <a:p>
            <a:pPr>
              <a:spcBef>
                <a:spcPct val="30000"/>
              </a:spcBef>
              <a:buClr>
                <a:srgbClr val="FF0000"/>
              </a:buClr>
              <a:buSzPct val="75000"/>
            </a:pPr>
            <a:r>
              <a:rPr lang="es-ES_tradnl" sz="1400" b="1" dirty="0" smtClean="0">
                <a:solidFill>
                  <a:srgbClr val="EAEAEA"/>
                </a:solidFill>
                <a:cs typeface="Arial" charset="0"/>
              </a:rPr>
              <a:t>Eurasia</a:t>
            </a:r>
          </a:p>
          <a:p>
            <a:pPr>
              <a:spcBef>
                <a:spcPct val="30000"/>
              </a:spcBef>
              <a:buClr>
                <a:srgbClr val="FF0000"/>
              </a:buClr>
              <a:buSzPct val="75000"/>
            </a:pPr>
            <a:r>
              <a:rPr lang="es-ES_tradnl" sz="1400" b="1" dirty="0" smtClean="0">
                <a:solidFill>
                  <a:srgbClr val="EAEAEA"/>
                </a:solidFill>
                <a:cs typeface="Arial" charset="0"/>
              </a:rPr>
              <a:t>North </a:t>
            </a:r>
            <a:r>
              <a:rPr lang="es-ES_tradnl" sz="1400" b="1" dirty="0" err="1" smtClean="0">
                <a:solidFill>
                  <a:srgbClr val="EAEAEA"/>
                </a:solidFill>
                <a:cs typeface="Arial" charset="0"/>
              </a:rPr>
              <a:t>America</a:t>
            </a:r>
            <a:endParaRPr lang="es-ES_tradnl" sz="1400" b="1" dirty="0">
              <a:solidFill>
                <a:srgbClr val="EAEAEA"/>
              </a:solidFill>
              <a:cs typeface="Arial" charset="0"/>
            </a:endParaRPr>
          </a:p>
          <a:p>
            <a:pPr>
              <a:spcBef>
                <a:spcPct val="30000"/>
              </a:spcBef>
              <a:buClr>
                <a:srgbClr val="FF0000"/>
              </a:buClr>
              <a:buSzPct val="75000"/>
            </a:pPr>
            <a:r>
              <a:rPr lang="es-ES_tradnl" sz="1400" b="1" dirty="0" err="1" smtClean="0">
                <a:solidFill>
                  <a:srgbClr val="EAEAEA"/>
                </a:solidFill>
                <a:cs typeface="Arial" charset="0"/>
              </a:rPr>
              <a:t>Middle</a:t>
            </a:r>
            <a:r>
              <a:rPr lang="es-ES_tradnl" sz="1400" b="1" dirty="0" smtClean="0">
                <a:solidFill>
                  <a:srgbClr val="EAEAEA"/>
                </a:solidFill>
                <a:cs typeface="Arial" charset="0"/>
              </a:rPr>
              <a:t> East and West Asia</a:t>
            </a:r>
          </a:p>
          <a:p>
            <a:pPr>
              <a:spcBef>
                <a:spcPct val="30000"/>
              </a:spcBef>
              <a:buClr>
                <a:srgbClr val="FF0000"/>
              </a:buClr>
              <a:buSzPct val="75000"/>
            </a:pPr>
            <a:r>
              <a:rPr lang="es-ES_tradnl" sz="1400" b="1" dirty="0" smtClean="0">
                <a:solidFill>
                  <a:srgbClr val="EAEAEA"/>
                </a:solidFill>
                <a:cs typeface="Arial" charset="0"/>
              </a:rPr>
              <a:t>Metropolis</a:t>
            </a:r>
            <a:endParaRPr lang="es-ES_tradnl" sz="1400" b="1" dirty="0">
              <a:solidFill>
                <a:srgbClr val="EAEAEA"/>
              </a:solidFill>
              <a:cs typeface="Arial" charset="0"/>
            </a:endParaRPr>
          </a:p>
          <a:p>
            <a:pPr>
              <a:buClr>
                <a:srgbClr val="FF0000"/>
              </a:buClr>
              <a:buSzPct val="75000"/>
            </a:pPr>
            <a:endParaRPr lang="en-US" sz="1400" b="1" dirty="0">
              <a:solidFill>
                <a:srgbClr val="EAEAEA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3563888" y="4221088"/>
            <a:ext cx="648072" cy="648072"/>
          </a:xfrm>
          <a:prstGeom prst="ellipse">
            <a:avLst/>
          </a:prstGeom>
          <a:noFill/>
          <a:ln w="22225" algn="ctr">
            <a:solidFill>
              <a:srgbClr val="EAEAE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FF0000"/>
              </a:buClr>
              <a:buSzPct val="75000"/>
              <a:buFontTx/>
              <a:buChar char="o"/>
            </a:pPr>
            <a:endParaRPr lang="es-ES_tradnl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98579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516683" y="1831102"/>
            <a:ext cx="2721794" cy="73509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endParaRPr lang="es-ES_tradnl" sz="2400" b="1" kern="0" dirty="0" smtClean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238421" y="5339908"/>
            <a:ext cx="3693122" cy="954107"/>
          </a:xfrm>
          <a:prstGeom prst="rect">
            <a:avLst/>
          </a:prstGeom>
          <a:solidFill>
            <a:srgbClr val="9B5B78">
              <a:alpha val="85001"/>
            </a:srgb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1225809" y="4283474"/>
            <a:ext cx="3672408" cy="825267"/>
          </a:xfrm>
          <a:prstGeom prst="rect">
            <a:avLst/>
          </a:prstGeom>
          <a:solidFill>
            <a:srgbClr val="9B5B78">
              <a:alpha val="85001"/>
            </a:srgb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1259135" y="3289860"/>
            <a:ext cx="3672408" cy="645765"/>
          </a:xfrm>
          <a:prstGeom prst="rect">
            <a:avLst/>
          </a:prstGeom>
          <a:solidFill>
            <a:srgbClr val="9B5B78">
              <a:alpha val="85001"/>
            </a:srgb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s-ES_tradn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COMMITTEE ON SOCIAL INCLUSION, PARTICIPATORY DEMOCRACY AND HUMAN RIGHTS 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s-ES_tradnl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539056" y="1882775"/>
            <a:ext cx="26994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s-ES_tradnl" sz="1400" b="1" dirty="0" err="1" smtClean="0"/>
              <a:t>Articulate</a:t>
            </a:r>
            <a:r>
              <a:rPr lang="es-ES_tradnl" sz="1400" b="1" dirty="0" smtClean="0"/>
              <a:t> a </a:t>
            </a:r>
            <a:r>
              <a:rPr lang="es-ES_tradnl" sz="1400" b="1" dirty="0" err="1" smtClean="0"/>
              <a:t>common</a:t>
            </a:r>
            <a:r>
              <a:rPr lang="es-ES_tradnl" sz="1400" b="1" dirty="0" smtClean="0"/>
              <a:t> </a:t>
            </a:r>
            <a:r>
              <a:rPr lang="es-ES_tradnl" sz="1400" b="1" dirty="0" err="1" smtClean="0"/>
              <a:t>voice</a:t>
            </a:r>
            <a:r>
              <a:rPr lang="es-ES_tradnl" sz="1400" b="1" dirty="0" smtClean="0"/>
              <a:t> of LG and </a:t>
            </a:r>
            <a:r>
              <a:rPr lang="es-ES_tradnl" sz="1400" b="1" dirty="0" err="1" smtClean="0"/>
              <a:t>foster</a:t>
            </a:r>
            <a:r>
              <a:rPr lang="es-ES_tradnl" sz="1400" b="1" dirty="0" smtClean="0"/>
              <a:t> local </a:t>
            </a:r>
            <a:r>
              <a:rPr lang="es-ES_tradnl" sz="1400" b="1" dirty="0" err="1" smtClean="0"/>
              <a:t>policies</a:t>
            </a:r>
            <a:endParaRPr lang="es-ES_tradnl" sz="1400" b="1" dirty="0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 flipV="1">
            <a:off x="3260850" y="2204864"/>
            <a:ext cx="576262" cy="0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a-ES"/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3643126" y="1570038"/>
            <a:ext cx="290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b="1" dirty="0" smtClean="0"/>
              <a:t>SOCIAL INCLUSION</a:t>
            </a:r>
            <a:endParaRPr lang="es-ES_tradnl" b="1" dirty="0"/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3490887" y="2420938"/>
            <a:ext cx="2881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b="1" dirty="0" smtClean="0"/>
              <a:t>HUMAN RIGHTS</a:t>
            </a:r>
            <a:endParaRPr lang="es-ES_tradnl" b="1" dirty="0"/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3889274" y="1989138"/>
            <a:ext cx="36020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b="1" dirty="0" smtClean="0"/>
              <a:t>PARTICIPATORY DEMOCRACY</a:t>
            </a:r>
            <a:endParaRPr lang="es-ES_tradnl" b="1" dirty="0"/>
          </a:p>
        </p:txBody>
      </p:sp>
      <p:sp>
        <p:nvSpPr>
          <p:cNvPr id="68621" name="Line 13"/>
          <p:cNvSpPr>
            <a:spLocks noChangeShapeType="1"/>
          </p:cNvSpPr>
          <p:nvPr/>
        </p:nvSpPr>
        <p:spPr bwMode="auto">
          <a:xfrm>
            <a:off x="3260850" y="2492375"/>
            <a:ext cx="576262" cy="53975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a-ES"/>
          </a:p>
        </p:txBody>
      </p:sp>
      <p:sp>
        <p:nvSpPr>
          <p:cNvPr id="68622" name="Line 14"/>
          <p:cNvSpPr>
            <a:spLocks noChangeShapeType="1"/>
          </p:cNvSpPr>
          <p:nvPr/>
        </p:nvSpPr>
        <p:spPr bwMode="auto">
          <a:xfrm flipV="1">
            <a:off x="3232584" y="1831102"/>
            <a:ext cx="604528" cy="99298"/>
          </a:xfrm>
          <a:prstGeom prst="line">
            <a:avLst/>
          </a:prstGeom>
          <a:noFill/>
          <a:ln w="19050">
            <a:solidFill>
              <a:srgbClr val="80008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a-ES"/>
          </a:p>
        </p:txBody>
      </p:sp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1331640" y="3340288"/>
            <a:ext cx="359990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sz="1400" b="1" spc="100" dirty="0" smtClean="0"/>
              <a:t>ORGANIZING POLITICAL DEBATES</a:t>
            </a:r>
          </a:p>
          <a:p>
            <a:pPr algn="ctr">
              <a:spcBef>
                <a:spcPct val="0"/>
              </a:spcBef>
            </a:pPr>
            <a:r>
              <a:rPr lang="es-ES_tradnl" sz="1400" b="1" spc="100" dirty="0" smtClean="0"/>
              <a:t> AMONG LOCAL GOVERNMENTS</a:t>
            </a:r>
            <a:endParaRPr lang="es-ES_tradnl" sz="1400" b="1" spc="100" dirty="0"/>
          </a:p>
        </p:txBody>
      </p:sp>
      <p:sp>
        <p:nvSpPr>
          <p:cNvPr id="68625" name="Rectangle 17"/>
          <p:cNvSpPr>
            <a:spLocks noChangeArrowheads="1"/>
          </p:cNvSpPr>
          <p:nvPr/>
        </p:nvSpPr>
        <p:spPr bwMode="auto">
          <a:xfrm>
            <a:off x="1259136" y="4365104"/>
            <a:ext cx="363908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sz="1400" b="1" spc="100" dirty="0" smtClean="0"/>
              <a:t>PROMOTE  EXCHANGE</a:t>
            </a:r>
          </a:p>
          <a:p>
            <a:pPr algn="ctr">
              <a:spcBef>
                <a:spcPct val="0"/>
              </a:spcBef>
            </a:pPr>
            <a:r>
              <a:rPr lang="es-ES_tradnl" sz="1400" b="1" spc="100" dirty="0" smtClean="0"/>
              <a:t> OF INNOVATIVE POLICIES / EXPERIENCES</a:t>
            </a:r>
            <a:endParaRPr lang="es-ES_tradnl" sz="1400" b="1" spc="100" dirty="0"/>
          </a:p>
        </p:txBody>
      </p:sp>
      <p:sp>
        <p:nvSpPr>
          <p:cNvPr id="68626" name="Rectangle 18"/>
          <p:cNvSpPr>
            <a:spLocks noChangeArrowheads="1"/>
          </p:cNvSpPr>
          <p:nvPr/>
        </p:nvSpPr>
        <p:spPr bwMode="auto">
          <a:xfrm>
            <a:off x="579438" y="1268413"/>
            <a:ext cx="1328266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s-ES_tradnl" sz="2000" b="1" dirty="0" smtClean="0">
                <a:solidFill>
                  <a:srgbClr val="59354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WHAT?</a:t>
            </a:r>
            <a:endParaRPr lang="es-ES_tradnl" sz="2000" b="1" dirty="0"/>
          </a:p>
        </p:txBody>
      </p:sp>
      <p:sp>
        <p:nvSpPr>
          <p:cNvPr id="68632" name="Rectangle 24"/>
          <p:cNvSpPr>
            <a:spLocks noChangeArrowheads="1"/>
          </p:cNvSpPr>
          <p:nvPr/>
        </p:nvSpPr>
        <p:spPr bwMode="auto">
          <a:xfrm>
            <a:off x="14785" y="4221212"/>
            <a:ext cx="19081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s-ES_tradnl" sz="2000" b="1" dirty="0" smtClean="0">
                <a:solidFill>
                  <a:srgbClr val="59354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HOW?</a:t>
            </a:r>
            <a:endParaRPr lang="es-ES_tradnl" sz="2000" b="1" dirty="0"/>
          </a:p>
        </p:txBody>
      </p:sp>
      <p:sp>
        <p:nvSpPr>
          <p:cNvPr id="68638" name="5 Marcador de número de diapositiva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3710D358-F43E-4AA6-8138-3095FAC244EF}" type="slidenum">
              <a:rPr lang="en-US" sz="1400"/>
              <a:pPr algn="r">
                <a:spcBef>
                  <a:spcPct val="0"/>
                </a:spcBef>
              </a:pPr>
              <a:t>5</a:t>
            </a:fld>
            <a:endParaRPr lang="en-US" sz="1400"/>
          </a:p>
        </p:txBody>
      </p:sp>
      <p:sp>
        <p:nvSpPr>
          <p:cNvPr id="68640" name="Rectangle 32"/>
          <p:cNvSpPr>
            <a:spLocks noChangeArrowheads="1"/>
          </p:cNvSpPr>
          <p:nvPr/>
        </p:nvSpPr>
        <p:spPr bwMode="auto">
          <a:xfrm>
            <a:off x="1331640" y="5339908"/>
            <a:ext cx="356657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sz="1400" b="1" spc="100" dirty="0" smtClean="0"/>
              <a:t>FOSTER COLLECTIVE PRODUCTION  </a:t>
            </a:r>
          </a:p>
          <a:p>
            <a:pPr algn="ctr">
              <a:spcBef>
                <a:spcPct val="0"/>
              </a:spcBef>
            </a:pPr>
            <a:r>
              <a:rPr lang="es-ES_tradnl" sz="1400" b="1" spc="100" dirty="0" smtClean="0"/>
              <a:t>OF NEW KNOWLEDGE ON LOCAL POLICIES</a:t>
            </a:r>
            <a:endParaRPr lang="es-ES_tradnl" sz="1400" b="1" spc="100" dirty="0"/>
          </a:p>
        </p:txBody>
      </p:sp>
      <p:sp>
        <p:nvSpPr>
          <p:cNvPr id="10" name="9 Cerrar llave"/>
          <p:cNvSpPr/>
          <p:nvPr/>
        </p:nvSpPr>
        <p:spPr>
          <a:xfrm>
            <a:off x="4954239" y="3717032"/>
            <a:ext cx="287659" cy="24482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5241898" y="4221212"/>
            <a:ext cx="1675975" cy="1340356"/>
          </a:xfrm>
          <a:prstGeom prst="ellipse">
            <a:avLst/>
          </a:prstGeom>
          <a:solidFill>
            <a:srgbClr val="D2DA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80 Local </a:t>
            </a:r>
            <a:r>
              <a:rPr lang="es-ES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Government</a:t>
            </a:r>
            <a:endParaRPr lang="es-E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14 Elipse"/>
          <p:cNvSpPr/>
          <p:nvPr/>
        </p:nvSpPr>
        <p:spPr>
          <a:xfrm>
            <a:off x="6804248" y="5108741"/>
            <a:ext cx="1224136" cy="914400"/>
          </a:xfrm>
          <a:prstGeom prst="ellipse">
            <a:avLst/>
          </a:prstGeom>
          <a:solidFill>
            <a:srgbClr val="D2DA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Academic</a:t>
            </a:r>
            <a:r>
              <a:rPr lang="es-E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Sector</a:t>
            </a:r>
            <a:endParaRPr lang="es-E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5491" y="3466518"/>
            <a:ext cx="1236461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A1197-77D3-439B-B047-A217F217604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573" t="23956" r="36565" b="12489"/>
          <a:stretch/>
        </p:blipFill>
        <p:spPr bwMode="auto">
          <a:xfrm>
            <a:off x="2699792" y="366202"/>
            <a:ext cx="4032448" cy="574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18766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>
                <a:solidFill>
                  <a:schemeClr val="bg1"/>
                </a:solidFill>
              </a:rPr>
              <a:t>Advocacy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Work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2" name="1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>
                <a:solidFill>
                  <a:schemeClr val="bg1"/>
                </a:solidFill>
              </a:rPr>
              <a:t>Promotion</a:t>
            </a:r>
            <a:r>
              <a:rPr lang="es-ES" dirty="0" smtClean="0">
                <a:solidFill>
                  <a:schemeClr val="bg1"/>
                </a:solidFill>
              </a:rPr>
              <a:t> of HR Instruments at local </a:t>
            </a:r>
            <a:r>
              <a:rPr lang="es-ES" dirty="0" err="1" smtClean="0">
                <a:solidFill>
                  <a:schemeClr val="bg1"/>
                </a:solidFill>
              </a:rPr>
              <a:t>level</a:t>
            </a:r>
            <a:endParaRPr lang="es-E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</a:rPr>
              <a:t>	</a:t>
            </a:r>
            <a:r>
              <a:rPr lang="es-ES" dirty="0" smtClean="0">
                <a:solidFill>
                  <a:schemeClr val="bg1"/>
                </a:solidFill>
              </a:rPr>
              <a:t>		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Charter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Safeguarding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of HR in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city</a:t>
            </a:r>
            <a:r>
              <a:rPr lang="es-ES" sz="2400" dirty="0" smtClean="0">
                <a:solidFill>
                  <a:schemeClr val="bg1"/>
                </a:solidFill>
              </a:rPr>
              <a:t>, Saint- Denis, 2000</a:t>
            </a:r>
          </a:p>
          <a:p>
            <a:pPr marL="0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			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Global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Charter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–Agenda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Human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Rights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s-E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City   </a:t>
            </a:r>
            <a:r>
              <a:rPr lang="es-ES" sz="2400" dirty="0" smtClean="0">
                <a:solidFill>
                  <a:schemeClr val="bg1"/>
                </a:solidFill>
              </a:rPr>
              <a:t>			                   	CSIPDHR </a:t>
            </a:r>
            <a:r>
              <a:rPr lang="es-ES" sz="2400" dirty="0" err="1" smtClean="0">
                <a:solidFill>
                  <a:schemeClr val="bg1"/>
                </a:solidFill>
              </a:rPr>
              <a:t>corrdinated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its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redaction</a:t>
            </a:r>
            <a:r>
              <a:rPr lang="es-ES" sz="2400" dirty="0" smtClean="0">
                <a:solidFill>
                  <a:schemeClr val="bg1"/>
                </a:solidFill>
              </a:rPr>
              <a:t>                			</a:t>
            </a:r>
            <a:r>
              <a:rPr lang="es-ES" sz="2400" dirty="0" err="1" smtClean="0">
                <a:solidFill>
                  <a:schemeClr val="bg1"/>
                </a:solidFill>
              </a:rPr>
              <a:t>Adopted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by</a:t>
            </a:r>
            <a:r>
              <a:rPr lang="es-ES" sz="2400" dirty="0" smtClean="0">
                <a:solidFill>
                  <a:schemeClr val="bg1"/>
                </a:solidFill>
              </a:rPr>
              <a:t> UCLG in Florence, 2011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A1197-77D3-439B-B047-A217F217604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3" name="Picture 4" descr="U:\CISDP2011_2013\Comunicación\web\1. nueva web CISDP\fotos\Banco de fotos web\C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351044"/>
            <a:ext cx="2025881" cy="1910497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523" t="8171" r="27057" b="15715"/>
          <a:stretch/>
        </p:blipFill>
        <p:spPr bwMode="auto">
          <a:xfrm>
            <a:off x="899592" y="2150136"/>
            <a:ext cx="2048192" cy="191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8105647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pPr marL="0" indent="0" algn="just">
              <a:buNone/>
            </a:pPr>
            <a:r>
              <a:rPr lang="es-ES" dirty="0" smtClean="0"/>
              <a:t>       </a:t>
            </a:r>
            <a:r>
              <a:rPr lang="es-ES" dirty="0" err="1" smtClean="0">
                <a:solidFill>
                  <a:schemeClr val="bg1"/>
                </a:solidFill>
              </a:rPr>
              <a:t>Gathers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civil </a:t>
            </a:r>
            <a:r>
              <a:rPr lang="es-E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society</a:t>
            </a:r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organizations</a:t>
            </a:r>
            <a:r>
              <a:rPr lang="es-ES" dirty="0" smtClean="0">
                <a:solidFill>
                  <a:schemeClr val="bg1"/>
                </a:solidFill>
              </a:rPr>
              <a:t>, </a:t>
            </a:r>
            <a:r>
              <a:rPr lang="es-E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 </a:t>
            </a:r>
            <a:r>
              <a:rPr lang="es-E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governments</a:t>
            </a:r>
            <a:r>
              <a:rPr lang="es-ES" dirty="0" smtClean="0">
                <a:solidFill>
                  <a:schemeClr val="bg1"/>
                </a:solidFill>
              </a:rPr>
              <a:t> and </a:t>
            </a:r>
            <a:r>
              <a:rPr lang="es-E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s-E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cademic</a:t>
            </a:r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sector</a:t>
            </a:r>
            <a:r>
              <a:rPr lang="es-ES" dirty="0" smtClean="0">
                <a:solidFill>
                  <a:schemeClr val="bg1"/>
                </a:solidFill>
              </a:rPr>
              <a:t> to </a:t>
            </a:r>
            <a:r>
              <a:rPr lang="es-ES" dirty="0" err="1" smtClean="0">
                <a:solidFill>
                  <a:schemeClr val="bg1"/>
                </a:solidFill>
              </a:rPr>
              <a:t>promote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the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right</a:t>
            </a:r>
            <a:r>
              <a:rPr lang="es-ES" dirty="0" smtClean="0">
                <a:solidFill>
                  <a:schemeClr val="bg1"/>
                </a:solidFill>
              </a:rPr>
              <a:t> to </a:t>
            </a:r>
            <a:r>
              <a:rPr lang="es-ES" dirty="0" err="1" smtClean="0">
                <a:solidFill>
                  <a:schemeClr val="bg1"/>
                </a:solidFill>
              </a:rPr>
              <a:t>the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city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local and global </a:t>
            </a:r>
            <a:r>
              <a:rPr lang="es-E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smtClean="0">
                <a:solidFill>
                  <a:schemeClr val="bg1"/>
                </a:solidFill>
              </a:rPr>
              <a:t>in particular </a:t>
            </a:r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s-E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Habitat</a:t>
            </a:r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III Agenda</a:t>
            </a:r>
          </a:p>
          <a:p>
            <a:pPr marL="0" indent="0" algn="just">
              <a:buNone/>
            </a:pPr>
            <a:endParaRPr lang="es-E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http://www.righttothecityplatform.org.br/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A1197-77D3-439B-B047-A217F217604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0908" y="495655"/>
            <a:ext cx="6456363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Flecha derecha"/>
          <p:cNvSpPr/>
          <p:nvPr/>
        </p:nvSpPr>
        <p:spPr>
          <a:xfrm>
            <a:off x="539552" y="3068960"/>
            <a:ext cx="641356" cy="288032"/>
          </a:xfrm>
          <a:prstGeom prst="rightArrow">
            <a:avLst/>
          </a:prstGeom>
          <a:solidFill>
            <a:srgbClr val="D2DA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461354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/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/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/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>2</a:t>
            </a:r>
            <a:r>
              <a:rPr lang="es-ES" dirty="0">
                <a:solidFill>
                  <a:schemeClr val="bg1"/>
                </a:solidFill>
              </a:rPr>
              <a:t>. </a:t>
            </a:r>
            <a:r>
              <a:rPr lang="en-US" b="1" dirty="0">
                <a:solidFill>
                  <a:schemeClr val="bg1"/>
                </a:solidFill>
              </a:rPr>
              <a:t>Two main conditions for Local </a:t>
            </a:r>
            <a:r>
              <a:rPr lang="en-US" b="1" dirty="0" smtClean="0">
                <a:solidFill>
                  <a:schemeClr val="bg1"/>
                </a:solidFill>
              </a:rPr>
              <a:t>Governments </a:t>
            </a:r>
            <a:r>
              <a:rPr lang="en-US" b="1" dirty="0">
                <a:solidFill>
                  <a:schemeClr val="bg1"/>
                </a:solidFill>
              </a:rPr>
              <a:t>to fulfill their human rights obligations </a:t>
            </a:r>
            <a:br>
              <a:rPr lang="en-US" b="1" dirty="0">
                <a:solidFill>
                  <a:schemeClr val="bg1"/>
                </a:solidFill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556447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56991"/>
            <a:ext cx="9144000" cy="3501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Report</a:t>
            </a:r>
            <a:r>
              <a:rPr lang="es-ES_tradn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dirty="0" smtClean="0">
                <a:solidFill>
                  <a:schemeClr val="bg1"/>
                </a:solidFill>
              </a:rPr>
              <a:t>“</a:t>
            </a:r>
            <a:r>
              <a:rPr lang="en-US" sz="3200" i="1" dirty="0" smtClean="0">
                <a:solidFill>
                  <a:schemeClr val="bg1"/>
                </a:solidFill>
              </a:rPr>
              <a:t>Role </a:t>
            </a:r>
            <a:r>
              <a:rPr lang="en-US" sz="3200" i="1" dirty="0">
                <a:solidFill>
                  <a:schemeClr val="bg1"/>
                </a:solidFill>
              </a:rPr>
              <a:t>of local government in the promotion and protection of human </a:t>
            </a:r>
            <a:r>
              <a:rPr lang="en-US" sz="3200" i="1" dirty="0" smtClean="0">
                <a:solidFill>
                  <a:schemeClr val="bg1"/>
                </a:solidFill>
              </a:rPr>
              <a:t>rights”</a:t>
            </a:r>
            <a:endParaRPr lang="es-ES_tradnl" sz="3200" dirty="0" smtClean="0">
              <a:solidFill>
                <a:schemeClr val="bg1"/>
              </a:solidFill>
            </a:endParaRPr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755576" y="1700808"/>
            <a:ext cx="756084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A6409F"/>
                </a:solidFill>
              </a:rPr>
              <a:t>Universally</a:t>
            </a:r>
            <a:r>
              <a:rPr lang="en-US" b="1" dirty="0" smtClean="0"/>
              <a:t> </a:t>
            </a:r>
            <a:r>
              <a:rPr lang="en-US" b="1" dirty="0"/>
              <a:t>recognize the localization of democracy and human rights and the </a:t>
            </a:r>
            <a:r>
              <a:rPr lang="en-US" b="1" dirty="0">
                <a:solidFill>
                  <a:srgbClr val="A6409F"/>
                </a:solidFill>
              </a:rPr>
              <a:t>role of the local government </a:t>
            </a:r>
            <a:r>
              <a:rPr lang="en-US" b="1" dirty="0"/>
              <a:t>in it</a:t>
            </a:r>
            <a:r>
              <a:rPr lang="en-US" dirty="0"/>
              <a:t>. </a:t>
            </a:r>
            <a:endParaRPr lang="en-US" dirty="0" smtClean="0"/>
          </a:p>
          <a:p>
            <a:pPr>
              <a:spcBef>
                <a:spcPct val="0"/>
              </a:spcBef>
            </a:pPr>
            <a:endParaRPr lang="en-US" dirty="0" smtClean="0"/>
          </a:p>
          <a:p>
            <a:pPr marL="742950" lvl="1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H</a:t>
            </a:r>
            <a:r>
              <a:rPr lang="en-US" b="1" dirty="0" smtClean="0"/>
              <a:t>uman </a:t>
            </a:r>
            <a:r>
              <a:rPr lang="en-US" b="1" dirty="0"/>
              <a:t>R</a:t>
            </a:r>
            <a:r>
              <a:rPr lang="en-US" b="1" dirty="0" smtClean="0"/>
              <a:t>ights </a:t>
            </a:r>
            <a:r>
              <a:rPr lang="en-US" b="1" dirty="0"/>
              <a:t>mainstreaming within the administration can foster the </a:t>
            </a:r>
            <a:r>
              <a:rPr lang="en-US" b="1" dirty="0">
                <a:solidFill>
                  <a:srgbClr val="A6409F"/>
                </a:solidFill>
              </a:rPr>
              <a:t>commitment</a:t>
            </a:r>
            <a:r>
              <a:rPr lang="en-US" b="1" dirty="0"/>
              <a:t> of both public servants and </a:t>
            </a:r>
            <a:r>
              <a:rPr lang="en-US" b="1" dirty="0" smtClean="0"/>
              <a:t>citizens.</a:t>
            </a:r>
            <a:endParaRPr lang="es-ES" dirty="0"/>
          </a:p>
          <a:p>
            <a:pPr algn="ctr">
              <a:spcBef>
                <a:spcPct val="0"/>
              </a:spcBef>
            </a:pPr>
            <a:endParaRPr lang="es-ES_tradnl" b="1" dirty="0"/>
          </a:p>
        </p:txBody>
      </p:sp>
      <p:sp>
        <p:nvSpPr>
          <p:cNvPr id="68638" name="5 Marcador de número de diapositiva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3710D358-F43E-4AA6-8138-3095FAC244EF}" type="slidenum">
              <a:rPr lang="en-US" sz="1400"/>
              <a:pPr algn="r">
                <a:spcBef>
                  <a:spcPct val="0"/>
                </a:spcBef>
              </a:pPr>
              <a:t>10</a:t>
            </a:fld>
            <a:endParaRPr lang="en-US" sz="1400"/>
          </a:p>
        </p:txBody>
      </p:sp>
      <p:pic>
        <p:nvPicPr>
          <p:cNvPr id="1026" name="Picture 2" descr="http://www.hic-gs.org/content/Mexico_Charter_R2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78" b="19776"/>
          <a:stretch/>
        </p:blipFill>
        <p:spPr bwMode="auto">
          <a:xfrm>
            <a:off x="2414809" y="3738303"/>
            <a:ext cx="2238629" cy="216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uclg-cisdp.org/sites/default/files/carta-agenda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0981" y="3792316"/>
            <a:ext cx="2089182" cy="208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ombudsmandemontreal.com/wp-content/uploads/2011/07/service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738303"/>
            <a:ext cx="1534234" cy="219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84272" y="6014392"/>
            <a:ext cx="18867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A6409F"/>
                </a:solidFill>
              </a:rPr>
              <a:t>Mexico Charter for the Right to the City</a:t>
            </a:r>
            <a:endParaRPr lang="es-ES" sz="1200" dirty="0">
              <a:solidFill>
                <a:srgbClr val="A6409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47593" y="6039447"/>
            <a:ext cx="23575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1200" dirty="0">
                <a:solidFill>
                  <a:srgbClr val="A6409F"/>
                </a:solidFill>
              </a:rPr>
              <a:t>Global Charter Agenda </a:t>
            </a:r>
            <a:r>
              <a:rPr lang="en-US" sz="1200" dirty="0" smtClean="0">
                <a:solidFill>
                  <a:srgbClr val="A6409F"/>
                </a:solidFill>
              </a:rPr>
              <a:t>for human </a:t>
            </a:r>
            <a:r>
              <a:rPr lang="en-US" sz="1200" dirty="0">
                <a:solidFill>
                  <a:srgbClr val="A6409F"/>
                </a:solidFill>
              </a:rPr>
              <a:t>rights in the city</a:t>
            </a:r>
            <a:endParaRPr lang="es-ES" sz="1200" dirty="0">
              <a:solidFill>
                <a:srgbClr val="A6409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199346" y="6039446"/>
            <a:ext cx="19446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1200" dirty="0">
                <a:solidFill>
                  <a:srgbClr val="A6409F"/>
                </a:solidFill>
              </a:rPr>
              <a:t>Montreal charter of rights and </a:t>
            </a:r>
            <a:r>
              <a:rPr lang="en-US" sz="1200" dirty="0" smtClean="0">
                <a:solidFill>
                  <a:srgbClr val="A6409F"/>
                </a:solidFill>
              </a:rPr>
              <a:t>responsibilities</a:t>
            </a:r>
            <a:endParaRPr lang="es-ES" sz="1200" dirty="0">
              <a:solidFill>
                <a:srgbClr val="A6409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6585" y="4045666"/>
            <a:ext cx="181110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A6409F"/>
                </a:solidFill>
              </a:rPr>
              <a:t>S</a:t>
            </a:r>
            <a:r>
              <a:rPr lang="en-US" b="1" dirty="0" smtClean="0">
                <a:solidFill>
                  <a:srgbClr val="A6409F"/>
                </a:solidFill>
              </a:rPr>
              <a:t>trong </a:t>
            </a:r>
            <a:r>
              <a:rPr lang="en-US" b="1" dirty="0">
                <a:solidFill>
                  <a:srgbClr val="A6409F"/>
                </a:solidFill>
              </a:rPr>
              <a:t>social contracts </a:t>
            </a:r>
            <a:r>
              <a:rPr lang="en-US" sz="1600" dirty="0">
                <a:solidFill>
                  <a:srgbClr val="A6409F"/>
                </a:solidFill>
              </a:rPr>
              <a:t>at local level </a:t>
            </a:r>
            <a:r>
              <a:rPr lang="en-US" sz="1600" dirty="0" smtClean="0">
                <a:solidFill>
                  <a:srgbClr val="A6409F"/>
                </a:solidFill>
              </a:rPr>
              <a:t>which </a:t>
            </a:r>
            <a:r>
              <a:rPr lang="en-US" sz="1600" b="1" dirty="0">
                <a:solidFill>
                  <a:srgbClr val="A6409F"/>
                </a:solidFill>
              </a:rPr>
              <a:t>renew the concept of </a:t>
            </a:r>
            <a:r>
              <a:rPr lang="en-US" sz="1600" b="1" dirty="0" smtClean="0">
                <a:solidFill>
                  <a:srgbClr val="A6409F"/>
                </a:solidFill>
              </a:rPr>
              <a:t>citizenship </a:t>
            </a:r>
            <a:r>
              <a:rPr lang="en-US" sz="1600" dirty="0">
                <a:solidFill>
                  <a:srgbClr val="A6409F"/>
                </a:solidFill>
              </a:rPr>
              <a:t>to </a:t>
            </a:r>
            <a:r>
              <a:rPr lang="en-US" sz="1600" dirty="0" smtClean="0">
                <a:solidFill>
                  <a:srgbClr val="A6409F"/>
                </a:solidFill>
              </a:rPr>
              <a:t>address </a:t>
            </a:r>
            <a:r>
              <a:rPr lang="en-US" sz="1600" dirty="0">
                <a:solidFill>
                  <a:srgbClr val="A6409F"/>
                </a:solidFill>
              </a:rPr>
              <a:t>the great challenge of </a:t>
            </a:r>
            <a:r>
              <a:rPr lang="en-US" sz="1600" dirty="0" smtClean="0">
                <a:solidFill>
                  <a:srgbClr val="A6409F"/>
                </a:solidFill>
              </a:rPr>
              <a:t>cities to </a:t>
            </a:r>
            <a:r>
              <a:rPr lang="en-US" sz="1600" b="1" dirty="0">
                <a:solidFill>
                  <a:srgbClr val="A6409F"/>
                </a:solidFill>
              </a:rPr>
              <a:t>l</a:t>
            </a:r>
            <a:r>
              <a:rPr lang="en-US" sz="1600" b="1" dirty="0" smtClean="0">
                <a:solidFill>
                  <a:srgbClr val="A6409F"/>
                </a:solidFill>
              </a:rPr>
              <a:t>ive together</a:t>
            </a:r>
            <a:endParaRPr lang="es-ES" sz="1600" b="1" dirty="0">
              <a:solidFill>
                <a:srgbClr val="A640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65999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Human </a:t>
            </a:r>
            <a:r>
              <a:rPr lang="es-E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Rights</a:t>
            </a: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Mainstreaming</a:t>
            </a:r>
            <a:endParaRPr lang="es-ES_tradnl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791580" y="1772816"/>
            <a:ext cx="756084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city of São Paulo created, in 2013, the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Secretariat for Human Rights and Citizenship.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Transversal public policies</a:t>
            </a:r>
            <a:r>
              <a:rPr lang="en-US" i="1" dirty="0">
                <a:solidFill>
                  <a:srgbClr val="A640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been adopted to deconstruct a longstanding culture of violence and violation of human rights.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Paulo is working on the promotion of rights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LGBT people, homeless people, children and youth, migrants, elder and other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vulnerable sectors of society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rights education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development of policies for a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decent work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well as the promotion of the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to the memory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truth are also examples of its efforts to build a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tolerant society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contrast to previous repressive experiences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drug users, arm reduction policies have been implemented and they already achieved significant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results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endPara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0"/>
              </a:spcBef>
            </a:pPr>
            <a:endParaRPr lang="es-ES" b="1" i="1" dirty="0" smtClean="0"/>
          </a:p>
          <a:p>
            <a:pPr>
              <a:spcBef>
                <a:spcPct val="0"/>
              </a:spcBef>
            </a:pP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Kelly </a:t>
            </a:r>
            <a:r>
              <a:rPr lang="es-ES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Kumatsu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Agopian</a:t>
            </a:r>
            <a:r>
              <a:rPr lang="es-E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Municipal Secretariat for Human Rights and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Citizenship, </a:t>
            </a:r>
            <a:r>
              <a:rPr lang="es-E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Paulo City Hall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s-ES_tradnl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638" name="5 Marcador de número de diapositiva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3710D358-F43E-4AA6-8138-3095FAC244EF}" type="slidenum">
              <a:rPr lang="en-US" sz="1400"/>
              <a:pPr algn="r">
                <a:spcBef>
                  <a:spcPct val="0"/>
                </a:spcBef>
              </a:pPr>
              <a:t>11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xmlns="" val="33937213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00959" y="1939456"/>
            <a:ext cx="2705225" cy="18135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endParaRPr lang="es-ES_tradnl" sz="2400" kern="0" dirty="0" smtClean="0">
              <a:solidFill>
                <a:schemeClr val="bg1"/>
              </a:solidFill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Conditions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Local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Governments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to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respond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their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HR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obligations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38" name="5 Marcador de número de diapositiva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3710D358-F43E-4AA6-8138-3095FAC244EF}" type="slidenum">
              <a:rPr lang="en-US" sz="1400"/>
              <a:pPr algn="r">
                <a:spcBef>
                  <a:spcPct val="0"/>
                </a:spcBef>
              </a:pPr>
              <a:t>12</a:t>
            </a:fld>
            <a:endParaRPr lang="en-US" sz="1400"/>
          </a:p>
        </p:txBody>
      </p:sp>
      <p:sp>
        <p:nvSpPr>
          <p:cNvPr id="2" name="Rectangle 1"/>
          <p:cNvSpPr/>
          <p:nvPr/>
        </p:nvSpPr>
        <p:spPr>
          <a:xfrm>
            <a:off x="567844" y="2096790"/>
            <a:ext cx="24482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b="1" dirty="0">
                <a:solidFill>
                  <a:srgbClr val="9B5B78"/>
                </a:solidFill>
              </a:rPr>
              <a:t>T</a:t>
            </a:r>
            <a:r>
              <a:rPr lang="en-US" b="1" dirty="0" smtClean="0">
                <a:solidFill>
                  <a:srgbClr val="9B5B78"/>
                </a:solidFill>
              </a:rPr>
              <a:t>wo </a:t>
            </a:r>
            <a:r>
              <a:rPr lang="en-US" b="1" dirty="0">
                <a:solidFill>
                  <a:srgbClr val="9B5B78"/>
                </a:solidFill>
              </a:rPr>
              <a:t>main conditions </a:t>
            </a:r>
            <a:r>
              <a:rPr lang="en-US" b="1" dirty="0"/>
              <a:t>for Local </a:t>
            </a:r>
            <a:r>
              <a:rPr lang="en-US" b="1" dirty="0" smtClean="0"/>
              <a:t>Governments </a:t>
            </a:r>
            <a:r>
              <a:rPr lang="en-US" b="1" dirty="0"/>
              <a:t>to promote and protect Human Rights: </a:t>
            </a:r>
            <a:endParaRPr lang="es-ES" b="1" dirty="0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3952220" y="1613671"/>
            <a:ext cx="4625588" cy="966237"/>
          </a:xfrm>
          <a:prstGeom prst="rect">
            <a:avLst/>
          </a:prstGeom>
          <a:solidFill>
            <a:srgbClr val="9B5B78">
              <a:alpha val="85001"/>
            </a:srgb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4348166" y="1756847"/>
            <a:ext cx="39608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sz="1400" b="1" spc="100" dirty="0" smtClean="0"/>
              <a:t>DESCENTRALIZATION</a:t>
            </a:r>
          </a:p>
          <a:p>
            <a:pPr algn="ctr">
              <a:spcBef>
                <a:spcPct val="0"/>
              </a:spcBef>
            </a:pPr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strong </a:t>
            </a: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institutions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, with a </a:t>
            </a: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real </a:t>
            </a:r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autonomy and human and financial resources</a:t>
            </a:r>
            <a:endParaRPr lang="es-ES_tradnl" sz="1400" b="1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" name="Straight Arrow Connector 3"/>
          <p:cNvCxnSpPr>
            <a:stCxn id="13" idx="3"/>
          </p:cNvCxnSpPr>
          <p:nvPr/>
        </p:nvCxnSpPr>
        <p:spPr>
          <a:xfrm flipV="1">
            <a:off x="3106184" y="2096791"/>
            <a:ext cx="739399" cy="749424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3952220" y="2924944"/>
            <a:ext cx="4625588" cy="966237"/>
          </a:xfrm>
          <a:prstGeom prst="rect">
            <a:avLst/>
          </a:prstGeom>
          <a:solidFill>
            <a:srgbClr val="9B5B78">
              <a:alpha val="85001"/>
            </a:srgb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348165" y="3142077"/>
            <a:ext cx="39608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necessity of a </a:t>
            </a:r>
            <a:r>
              <a:rPr lang="en-US" sz="1400" b="1" dirty="0" smtClean="0"/>
              <a:t>REAL PARTNERSHIP WITH CIVIL SOCIETY </a:t>
            </a:r>
            <a:endParaRPr lang="es-ES_tradnl" sz="1400" b="1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106184" y="2846215"/>
            <a:ext cx="739399" cy="591724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89382" y="4186418"/>
            <a:ext cx="31583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It </a:t>
            </a:r>
            <a:r>
              <a:rPr lang="en-US" dirty="0"/>
              <a:t>is </a:t>
            </a:r>
            <a:r>
              <a:rPr lang="en-US" dirty="0" smtClean="0"/>
              <a:t>also very </a:t>
            </a:r>
            <a:r>
              <a:rPr lang="en-US" dirty="0"/>
              <a:t>important to strengthen </a:t>
            </a:r>
            <a:r>
              <a:rPr lang="en-US" b="1" dirty="0">
                <a:solidFill>
                  <a:srgbClr val="9B5B78"/>
                </a:solidFill>
              </a:rPr>
              <a:t>control mechanisms shared with civil society</a:t>
            </a:r>
            <a:r>
              <a:rPr lang="en-US" dirty="0"/>
              <a:t> such as </a:t>
            </a:r>
            <a:r>
              <a:rPr lang="en-US" b="1" dirty="0">
                <a:solidFill>
                  <a:srgbClr val="9B5B78"/>
                </a:solidFill>
              </a:rPr>
              <a:t>Human Rights Committees and observatories</a:t>
            </a:r>
            <a:r>
              <a:rPr lang="en-US" dirty="0">
                <a:solidFill>
                  <a:srgbClr val="9B5B78"/>
                </a:solidFill>
              </a:rPr>
              <a:t>, </a:t>
            </a:r>
            <a:r>
              <a:rPr lang="en-US" b="1" dirty="0" smtClean="0">
                <a:solidFill>
                  <a:srgbClr val="9B5B78"/>
                </a:solidFill>
              </a:rPr>
              <a:t>ombudsman</a:t>
            </a:r>
            <a:r>
              <a:rPr lang="en-US" dirty="0" smtClean="0"/>
              <a:t>, among other good practices. </a:t>
            </a:r>
            <a:endParaRPr lang="es-ES_tradnl" b="1" dirty="0"/>
          </a:p>
        </p:txBody>
      </p:sp>
      <p:pic>
        <p:nvPicPr>
          <p:cNvPr id="25" name="Picture 4" descr="http://www.uclg-cisdp.org/sites/default/files/carta-agenda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1359" y="4186418"/>
            <a:ext cx="2377214" cy="237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6444208" y="4119325"/>
            <a:ext cx="2133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Instruments like the Global-Charter Agenda should be used like a </a:t>
            </a:r>
            <a:r>
              <a:rPr lang="en-US" b="1" dirty="0" smtClean="0">
                <a:solidFill>
                  <a:srgbClr val="CCD6AA"/>
                </a:solidFill>
              </a:rPr>
              <a:t>“Road Map”</a:t>
            </a:r>
            <a:endParaRPr lang="es-ES" b="1" dirty="0">
              <a:solidFill>
                <a:srgbClr val="CCD6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02575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lv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3</a:t>
            </a:r>
            <a:r>
              <a:rPr lang="en-US" b="1" dirty="0">
                <a:solidFill>
                  <a:schemeClr val="bg1"/>
                </a:solidFill>
              </a:rPr>
              <a:t>. The need for </a:t>
            </a:r>
            <a:r>
              <a:rPr lang="en-US" b="1" dirty="0" smtClean="0">
                <a:solidFill>
                  <a:schemeClr val="bg1"/>
                </a:solidFill>
              </a:rPr>
              <a:t>Local </a:t>
            </a:r>
            <a:r>
              <a:rPr lang="en-US" b="1" dirty="0">
                <a:solidFill>
                  <a:schemeClr val="bg1"/>
                </a:solidFill>
              </a:rPr>
              <a:t>G</a:t>
            </a:r>
            <a:r>
              <a:rPr lang="en-US" b="1" dirty="0" smtClean="0">
                <a:solidFill>
                  <a:schemeClr val="bg1"/>
                </a:solidFill>
              </a:rPr>
              <a:t>overnments </a:t>
            </a:r>
            <a:r>
              <a:rPr lang="en-US" b="1" dirty="0">
                <a:solidFill>
                  <a:schemeClr val="bg1"/>
                </a:solidFill>
              </a:rPr>
              <a:t>to go further, and to advocate for the right to the city in the New Global Agenda</a:t>
            </a:r>
            <a:endParaRPr lang="es-ES" dirty="0">
              <a:solidFill>
                <a:schemeClr val="bg1"/>
              </a:solidFill>
            </a:endParaRPr>
          </a:p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58898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76496" y="1682313"/>
            <a:ext cx="2705225" cy="268279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endParaRPr lang="es-ES_tradnl" sz="2400" b="1" kern="0" dirty="0" smtClean="0">
              <a:solidFill>
                <a:schemeClr val="bg1"/>
              </a:solidFill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to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city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: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towards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inclusive,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fair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and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democratic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cities</a:t>
            </a:r>
            <a:endParaRPr lang="es-ES_tradnl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38" name="5 Marcador de número de diapositiva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3710D358-F43E-4AA6-8138-3095FAC244EF}" type="slidenum">
              <a:rPr lang="en-US" sz="1400"/>
              <a:pPr algn="r">
                <a:spcBef>
                  <a:spcPct val="0"/>
                </a:spcBef>
              </a:pPr>
              <a:t>14</a:t>
            </a:fld>
            <a:endParaRPr lang="en-US" sz="1400"/>
          </a:p>
        </p:txBody>
      </p:sp>
      <p:sp>
        <p:nvSpPr>
          <p:cNvPr id="2" name="Rectangle 1"/>
          <p:cNvSpPr/>
          <p:nvPr/>
        </p:nvSpPr>
        <p:spPr>
          <a:xfrm>
            <a:off x="567844" y="1844824"/>
            <a:ext cx="2448272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 smtClean="0">
                <a:solidFill>
                  <a:srgbClr val="9B5B78"/>
                </a:solidFill>
              </a:rPr>
              <a:t>In 2050, </a:t>
            </a:r>
            <a:r>
              <a:rPr lang="es-ES" b="1" dirty="0" smtClean="0"/>
              <a:t>70%</a:t>
            </a:r>
            <a:r>
              <a:rPr lang="es-ES" b="1" dirty="0" smtClean="0">
                <a:solidFill>
                  <a:srgbClr val="9B5B78"/>
                </a:solidFill>
              </a:rPr>
              <a:t> of </a:t>
            </a:r>
            <a:r>
              <a:rPr lang="es-ES" b="1" dirty="0" err="1" smtClean="0">
                <a:solidFill>
                  <a:srgbClr val="9B5B78"/>
                </a:solidFill>
              </a:rPr>
              <a:t>the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err="1" smtClean="0">
                <a:solidFill>
                  <a:srgbClr val="9B5B78"/>
                </a:solidFill>
              </a:rPr>
              <a:t>world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err="1" smtClean="0">
                <a:solidFill>
                  <a:srgbClr val="9B5B78"/>
                </a:solidFill>
              </a:rPr>
              <a:t>population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err="1" smtClean="0">
                <a:solidFill>
                  <a:srgbClr val="9B5B78"/>
                </a:solidFill>
              </a:rPr>
              <a:t>will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err="1" smtClean="0"/>
              <a:t>live</a:t>
            </a:r>
            <a:r>
              <a:rPr lang="es-ES" b="1" dirty="0" smtClean="0"/>
              <a:t> in </a:t>
            </a:r>
            <a:r>
              <a:rPr lang="es-ES" b="1" dirty="0" err="1" smtClean="0"/>
              <a:t>cities</a:t>
            </a:r>
            <a:r>
              <a:rPr lang="es-ES" b="1" dirty="0" smtClean="0"/>
              <a:t> </a:t>
            </a:r>
            <a:r>
              <a:rPr lang="es-ES" sz="1200" b="1" dirty="0" smtClean="0">
                <a:solidFill>
                  <a:srgbClr val="9B5B78"/>
                </a:solidFill>
              </a:rPr>
              <a:t>(UN </a:t>
            </a:r>
            <a:r>
              <a:rPr lang="es-ES" sz="1200" b="1" dirty="0" err="1" smtClean="0">
                <a:solidFill>
                  <a:srgbClr val="9B5B78"/>
                </a:solidFill>
              </a:rPr>
              <a:t>Habitat</a:t>
            </a:r>
            <a:r>
              <a:rPr lang="es-ES" sz="1200" b="1" dirty="0" smtClean="0">
                <a:solidFill>
                  <a:srgbClr val="9B5B78"/>
                </a:solidFill>
              </a:rPr>
              <a:t>) </a:t>
            </a:r>
          </a:p>
          <a:p>
            <a:pPr lvl="0"/>
            <a:r>
              <a:rPr lang="es-ES" b="1" dirty="0" smtClean="0"/>
              <a:t>1%</a:t>
            </a:r>
            <a:r>
              <a:rPr lang="es-ES" b="1" dirty="0" smtClean="0">
                <a:solidFill>
                  <a:srgbClr val="9B5B78"/>
                </a:solidFill>
              </a:rPr>
              <a:t> of </a:t>
            </a:r>
            <a:r>
              <a:rPr lang="es-ES" b="1" dirty="0" err="1" smtClean="0">
                <a:solidFill>
                  <a:srgbClr val="9B5B78"/>
                </a:solidFill>
              </a:rPr>
              <a:t>the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err="1" smtClean="0">
                <a:solidFill>
                  <a:srgbClr val="9B5B78"/>
                </a:solidFill>
              </a:rPr>
              <a:t>world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err="1" smtClean="0">
                <a:solidFill>
                  <a:srgbClr val="9B5B78"/>
                </a:solidFill>
              </a:rPr>
              <a:t>population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err="1" smtClean="0">
                <a:solidFill>
                  <a:srgbClr val="9B5B78"/>
                </a:solidFill>
              </a:rPr>
              <a:t>ownes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smtClean="0"/>
              <a:t>50% </a:t>
            </a:r>
            <a:r>
              <a:rPr lang="es-ES" b="1" dirty="0" smtClean="0">
                <a:solidFill>
                  <a:srgbClr val="9B5B78"/>
                </a:solidFill>
              </a:rPr>
              <a:t>of </a:t>
            </a:r>
            <a:r>
              <a:rPr lang="es-ES" b="1" dirty="0" err="1" smtClean="0">
                <a:solidFill>
                  <a:srgbClr val="9B5B78"/>
                </a:solidFill>
              </a:rPr>
              <a:t>the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b="1" dirty="0" err="1" smtClean="0">
                <a:solidFill>
                  <a:srgbClr val="9B5B78"/>
                </a:solidFill>
              </a:rPr>
              <a:t>wealth</a:t>
            </a:r>
            <a:r>
              <a:rPr lang="es-ES" b="1" dirty="0" smtClean="0">
                <a:solidFill>
                  <a:srgbClr val="9B5B78"/>
                </a:solidFill>
              </a:rPr>
              <a:t> </a:t>
            </a:r>
            <a:r>
              <a:rPr lang="es-ES" sz="1200" b="1" dirty="0" smtClean="0">
                <a:solidFill>
                  <a:srgbClr val="9B5B78"/>
                </a:solidFill>
              </a:rPr>
              <a:t>(OXFAM </a:t>
            </a:r>
            <a:r>
              <a:rPr lang="es-ES" sz="1200" b="1" dirty="0" err="1" smtClean="0">
                <a:solidFill>
                  <a:srgbClr val="9B5B78"/>
                </a:solidFill>
              </a:rPr>
              <a:t>Report</a:t>
            </a:r>
            <a:r>
              <a:rPr lang="es-ES" sz="1200" b="1" dirty="0" smtClean="0">
                <a:solidFill>
                  <a:srgbClr val="9B5B78"/>
                </a:solidFill>
              </a:rPr>
              <a:t>, 2014)</a:t>
            </a:r>
          </a:p>
          <a:p>
            <a:pPr lvl="0"/>
            <a:endParaRPr lang="es-ES" b="1" dirty="0" smtClean="0">
              <a:solidFill>
                <a:srgbClr val="9B5B78"/>
              </a:solidFill>
            </a:endParaRPr>
          </a:p>
          <a:p>
            <a:pPr lvl="0"/>
            <a:endParaRPr lang="es-ES" b="1" dirty="0" smtClean="0">
              <a:solidFill>
                <a:srgbClr val="9B5B78"/>
              </a:solidFill>
            </a:endParaRPr>
          </a:p>
          <a:p>
            <a:pPr lvl="0"/>
            <a:endParaRPr lang="es-ES" sz="1200" b="1" dirty="0" smtClean="0">
              <a:solidFill>
                <a:srgbClr val="9B5B78"/>
              </a:solidFill>
            </a:endParaRPr>
          </a:p>
          <a:p>
            <a:pPr lvl="0"/>
            <a:endParaRPr lang="es-ES" sz="1200" dirty="0">
              <a:solidFill>
                <a:srgbClr val="9B5B78"/>
              </a:solidFill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3419872" y="1682313"/>
            <a:ext cx="54006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How to build cities for everyone without excluding millions of the poorest people in social and spatial borders</a:t>
            </a:r>
            <a:r>
              <a:rPr lang="en-US" sz="1400" dirty="0" smtClean="0"/>
              <a:t>?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How to build cities to be spaces for good living, providing opportunities to all the inhabitants</a:t>
            </a:r>
            <a:r>
              <a:rPr lang="en-US" sz="1400" dirty="0" smtClean="0"/>
              <a:t>?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400" dirty="0" smtClean="0"/>
              <a:t>How to include new migrants ?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What measures could allow local governments to guarantee rights to education, healthcare, healthy environment, employment, participation, culture, security, among others</a:t>
            </a:r>
            <a:r>
              <a:rPr lang="en-US" sz="1400" dirty="0" smtClean="0"/>
              <a:t>?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How to guarantee access to public services and to improve urban mobility</a:t>
            </a:r>
            <a:r>
              <a:rPr lang="en-US" sz="1400" dirty="0" smtClean="0"/>
              <a:t>?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400" dirty="0" smtClean="0"/>
              <a:t>How to face climate change that mostly affect informal areas? 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How to promote intercultural and intergenerational cities without discrimination, where different worlds can participate?</a:t>
            </a:r>
            <a:endParaRPr lang="es-ES_tradnl" sz="1400" b="1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8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66" t="2381" r="5553" b="2381"/>
          <a:stretch/>
        </p:blipFill>
        <p:spPr>
          <a:xfrm>
            <a:off x="-8221" y="4473150"/>
            <a:ext cx="3024337" cy="2384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4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1" t="5226" r="13910" b="5776"/>
          <a:stretch/>
        </p:blipFill>
        <p:spPr>
          <a:xfrm>
            <a:off x="6353724" y="4473150"/>
            <a:ext cx="2826788" cy="2384850"/>
          </a:xfrm>
          <a:prstGeom prst="rect">
            <a:avLst/>
          </a:prstGeom>
        </p:spPr>
      </p:pic>
      <p:pic>
        <p:nvPicPr>
          <p:cNvPr id="26" name="3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34"/>
          <a:stretch/>
        </p:blipFill>
        <p:spPr>
          <a:xfrm>
            <a:off x="3016116" y="4473150"/>
            <a:ext cx="3345104" cy="2388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6041867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00959" y="1772816"/>
            <a:ext cx="2705225" cy="218865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endParaRPr lang="es-ES_tradnl" sz="2400" b="1" kern="0" dirty="0" smtClean="0">
              <a:solidFill>
                <a:schemeClr val="bg1"/>
              </a:solidFill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</a:t>
            </a: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to </a:t>
            </a:r>
            <a:r>
              <a:rPr lang="es-E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city</a:t>
            </a: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s-ES_tradnl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38" name="5 Marcador de número de diapositiva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3710D358-F43E-4AA6-8138-3095FAC244EF}" type="slidenum">
              <a:rPr lang="en-US" sz="1400"/>
              <a:pPr algn="r">
                <a:spcBef>
                  <a:spcPct val="0"/>
                </a:spcBef>
              </a:pPr>
              <a:t>15</a:t>
            </a:fld>
            <a:endParaRPr lang="en-US" sz="1400"/>
          </a:p>
        </p:txBody>
      </p:sp>
      <p:sp>
        <p:nvSpPr>
          <p:cNvPr id="2" name="Rectangle 1"/>
          <p:cNvSpPr/>
          <p:nvPr/>
        </p:nvSpPr>
        <p:spPr>
          <a:xfrm>
            <a:off x="567844" y="2128481"/>
            <a:ext cx="24482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b="1" dirty="0">
                <a:solidFill>
                  <a:srgbClr val="9B5B78"/>
                </a:solidFill>
              </a:rPr>
              <a:t>Right to the City </a:t>
            </a:r>
            <a:r>
              <a:rPr lang="en-US" b="1" dirty="0"/>
              <a:t>as a possible </a:t>
            </a:r>
            <a:r>
              <a:rPr lang="en-US" b="1" dirty="0">
                <a:solidFill>
                  <a:srgbClr val="9B5B78"/>
                </a:solidFill>
              </a:rPr>
              <a:t>alternative</a:t>
            </a:r>
            <a:r>
              <a:rPr lang="en-US" b="1" dirty="0"/>
              <a:t> to the present narrative of </a:t>
            </a:r>
            <a:r>
              <a:rPr lang="en-US" b="1" dirty="0">
                <a:solidFill>
                  <a:srgbClr val="9B5B78"/>
                </a:solidFill>
              </a:rPr>
              <a:t>urban development </a:t>
            </a:r>
            <a:endParaRPr lang="es-ES_tradnl" b="1" dirty="0">
              <a:solidFill>
                <a:srgbClr val="9B5B78"/>
              </a:solidFill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3293694" y="1928071"/>
            <a:ext cx="5400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Right to the City is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individual and collective right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all inhabitants.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Cities and their surroundings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considered as spaces for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implementation and fulfilment of rights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 order to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 the benefits and to ensure a fair, universal, democratic and sustainable redistribution of resources, wealth, services, common goods and opportunitie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s. </a:t>
            </a:r>
            <a:endParaRPr lang="es-ES_tradnl" sz="1600" b="1" spc="1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19 Imagen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98" r="17742"/>
          <a:stretch/>
        </p:blipFill>
        <p:spPr>
          <a:xfrm>
            <a:off x="3298609" y="4473149"/>
            <a:ext cx="3168352" cy="2384849"/>
          </a:xfrm>
          <a:prstGeom prst="rect">
            <a:avLst/>
          </a:prstGeom>
          <a:ln w="38100">
            <a:noFill/>
          </a:ln>
        </p:spPr>
      </p:pic>
      <p:pic>
        <p:nvPicPr>
          <p:cNvPr id="10" name="2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64"/>
          <a:stretch/>
        </p:blipFill>
        <p:spPr>
          <a:xfrm>
            <a:off x="0" y="4471908"/>
            <a:ext cx="3419872" cy="2375012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4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01" r="35116"/>
          <a:stretch/>
        </p:blipFill>
        <p:spPr>
          <a:xfrm>
            <a:off x="6372200" y="4471908"/>
            <a:ext cx="2771800" cy="2386092"/>
          </a:xfrm>
          <a:prstGeom prst="rect">
            <a:avLst/>
          </a:prstGeom>
          <a:ln w="381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33756430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bg1"/>
                </a:solidFill>
              </a:rPr>
              <a:t>Legal </a:t>
            </a:r>
            <a:r>
              <a:rPr lang="es-ES" sz="3200" dirty="0" err="1" smtClean="0">
                <a:solidFill>
                  <a:schemeClr val="bg1"/>
                </a:solidFill>
              </a:rPr>
              <a:t>frameworks</a:t>
            </a:r>
            <a:r>
              <a:rPr lang="es-ES" sz="3200" dirty="0" smtClean="0">
                <a:solidFill>
                  <a:schemeClr val="bg1"/>
                </a:solidFill>
              </a:rPr>
              <a:t> and </a:t>
            </a:r>
            <a:r>
              <a:rPr lang="es-ES" sz="3200" dirty="0" err="1" smtClean="0">
                <a:solidFill>
                  <a:schemeClr val="bg1"/>
                </a:solidFill>
              </a:rPr>
              <a:t>public</a:t>
            </a:r>
            <a:r>
              <a:rPr lang="es-ES" sz="3200" dirty="0" smtClean="0">
                <a:solidFill>
                  <a:schemeClr val="bg1"/>
                </a:solidFill>
              </a:rPr>
              <a:t> </a:t>
            </a:r>
            <a:r>
              <a:rPr lang="es-ES" sz="3200" dirty="0" err="1" smtClean="0">
                <a:solidFill>
                  <a:schemeClr val="bg1"/>
                </a:solidFill>
              </a:rPr>
              <a:t>policies</a:t>
            </a:r>
            <a:r>
              <a:rPr lang="es-ES" sz="3200" dirty="0" smtClean="0">
                <a:solidFill>
                  <a:schemeClr val="bg1"/>
                </a:solidFill>
              </a:rPr>
              <a:t> to </a:t>
            </a:r>
            <a:r>
              <a:rPr lang="es-ES" sz="3200" dirty="0" err="1" smtClean="0">
                <a:solidFill>
                  <a:schemeClr val="bg1"/>
                </a:solidFill>
              </a:rPr>
              <a:t>develop</a:t>
            </a:r>
            <a:r>
              <a:rPr lang="es-ES" sz="3200" dirty="0" smtClean="0">
                <a:solidFill>
                  <a:schemeClr val="bg1"/>
                </a:solidFill>
              </a:rPr>
              <a:t> </a:t>
            </a:r>
            <a:r>
              <a:rPr lang="es-ES" sz="3200" dirty="0" err="1" smtClean="0">
                <a:solidFill>
                  <a:schemeClr val="bg1"/>
                </a:solidFill>
              </a:rPr>
              <a:t>the</a:t>
            </a:r>
            <a:r>
              <a:rPr lang="es-ES" sz="3200" dirty="0" smtClean="0">
                <a:solidFill>
                  <a:schemeClr val="bg1"/>
                </a:solidFill>
              </a:rPr>
              <a:t> </a:t>
            </a:r>
            <a:r>
              <a:rPr lang="es-ES" sz="3200" dirty="0" err="1" smtClean="0">
                <a:solidFill>
                  <a:schemeClr val="bg1"/>
                </a:solidFill>
              </a:rPr>
              <a:t>right</a:t>
            </a:r>
            <a:r>
              <a:rPr lang="es-ES" sz="3200" dirty="0" smtClean="0">
                <a:solidFill>
                  <a:schemeClr val="bg1"/>
                </a:solidFill>
              </a:rPr>
              <a:t> to </a:t>
            </a:r>
            <a:r>
              <a:rPr lang="es-ES" sz="3200" dirty="0" err="1" smtClean="0">
                <a:solidFill>
                  <a:schemeClr val="bg1"/>
                </a:solidFill>
              </a:rPr>
              <a:t>the</a:t>
            </a:r>
            <a:r>
              <a:rPr lang="es-ES" sz="3200" dirty="0" smtClean="0">
                <a:solidFill>
                  <a:schemeClr val="bg1"/>
                </a:solidFill>
              </a:rPr>
              <a:t> </a:t>
            </a:r>
            <a:r>
              <a:rPr lang="es-ES" sz="3200" dirty="0" err="1" smtClean="0">
                <a:solidFill>
                  <a:schemeClr val="bg1"/>
                </a:solidFill>
              </a:rPr>
              <a:t>city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US" dirty="0" smtClean="0"/>
          </a:p>
          <a:p>
            <a:pPr marL="0" indent="0" algn="ctr">
              <a:buNone/>
            </a:pPr>
            <a:r>
              <a:rPr lang="en-US" sz="2000" i="1" dirty="0" smtClean="0">
                <a:solidFill>
                  <a:schemeClr val="bg1"/>
                </a:solidFill>
              </a:rPr>
              <a:t>The 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to the city</a:t>
            </a:r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>
                <a:solidFill>
                  <a:schemeClr val="bg1"/>
                </a:solidFill>
              </a:rPr>
              <a:t>through stimulating </a:t>
            </a:r>
            <a:r>
              <a:rPr lang="en-US" sz="2000" b="1" i="1" dirty="0">
                <a:solidFill>
                  <a:schemeClr val="bg1"/>
                </a:solidFill>
              </a:rPr>
              <a:t>the 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occupation of public spaces fosters the encounter </a:t>
            </a:r>
            <a:r>
              <a:rPr lang="en-US" sz="2000" b="1" i="1" dirty="0">
                <a:solidFill>
                  <a:schemeClr val="bg1"/>
                </a:solidFill>
              </a:rPr>
              <a:t>of </a:t>
            </a:r>
            <a:r>
              <a:rPr lang="en-US" sz="2000" i="1" dirty="0">
                <a:solidFill>
                  <a:schemeClr val="bg1"/>
                </a:solidFill>
              </a:rPr>
              <a:t>diversity and contributes to put into practice the City Statute, a landmark commitment that asserts the </a:t>
            </a:r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function and democratic management of common areas </a:t>
            </a:r>
            <a:r>
              <a:rPr lang="en-US" sz="2000" i="1" dirty="0">
                <a:solidFill>
                  <a:schemeClr val="bg1"/>
                </a:solidFill>
              </a:rPr>
              <a:t>of the city. It is important to note that these improvements take advantage of </a:t>
            </a:r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participation as a method of administration </a:t>
            </a:r>
            <a:r>
              <a:rPr lang="en-US" sz="2000" i="1" dirty="0">
                <a:solidFill>
                  <a:schemeClr val="bg1"/>
                </a:solidFill>
              </a:rPr>
              <a:t>by means, for example, of open dialogues and regular public hearings</a:t>
            </a:r>
            <a:r>
              <a:rPr lang="en-US" sz="2000" i="1" dirty="0" smtClean="0">
                <a:solidFill>
                  <a:schemeClr val="bg1"/>
                </a:solidFill>
              </a:rPr>
              <a:t>.”</a:t>
            </a:r>
          </a:p>
          <a:p>
            <a:pPr marL="0" indent="0" algn="ctr">
              <a:buNone/>
            </a:pPr>
            <a:endParaRPr lang="en-US" sz="2000" i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 </a:t>
            </a:r>
            <a:r>
              <a:rPr lang="en-US" sz="2000" dirty="0">
                <a:solidFill>
                  <a:schemeClr val="bg1"/>
                </a:solidFill>
              </a:rPr>
              <a:t>Kelly </a:t>
            </a:r>
            <a:r>
              <a:rPr lang="en-US" sz="2000" dirty="0" err="1">
                <a:solidFill>
                  <a:schemeClr val="bg1"/>
                </a:solidFill>
              </a:rPr>
              <a:t>Kumatsu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Agopian</a:t>
            </a:r>
            <a:r>
              <a:rPr lang="en-US" sz="2000" dirty="0">
                <a:solidFill>
                  <a:schemeClr val="bg1"/>
                </a:solidFill>
              </a:rPr>
              <a:t>, Municipal Secretariat for Human Rights and Citizenship, São Paulo City </a:t>
            </a:r>
            <a:r>
              <a:rPr lang="en-US" sz="2000" dirty="0" smtClean="0">
                <a:solidFill>
                  <a:schemeClr val="bg1"/>
                </a:solidFill>
              </a:rPr>
              <a:t>Hall</a:t>
            </a:r>
            <a:r>
              <a:rPr lang="en-US" sz="2000" i="1" dirty="0">
                <a:solidFill>
                  <a:schemeClr val="bg1"/>
                </a:solidFill>
              </a:rPr>
              <a:t> </a:t>
            </a:r>
            <a:endParaRPr lang="es-E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i="1" dirty="0" smtClean="0">
              <a:solidFill>
                <a:schemeClr val="bg1"/>
              </a:solidFill>
            </a:endParaRPr>
          </a:p>
          <a:p>
            <a:endParaRPr lang="es-E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</a:rPr>
              <a:t> </a:t>
            </a:r>
            <a:endParaRPr lang="es-E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i="1" dirty="0"/>
              <a:t> 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49290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s-ES_tradn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s-ES_tradn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recommendations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report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and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to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city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must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be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included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in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New </a:t>
            </a:r>
            <a:r>
              <a:rPr lang="es-ES_tradnl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Habitat</a:t>
            </a:r>
            <a:r>
              <a:rPr lang="es-ES_tradn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Agenda</a:t>
            </a:r>
          </a:p>
        </p:txBody>
      </p:sp>
      <p:sp>
        <p:nvSpPr>
          <p:cNvPr id="20" name="1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38" name="5 Marcador de número de diapositiva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3710D358-F43E-4AA6-8138-3095FAC244EF}" type="slidenum">
              <a:rPr lang="en-US" sz="1400"/>
              <a:pPr algn="r">
                <a:spcBef>
                  <a:spcPct val="0"/>
                </a:spcBef>
              </a:pPr>
              <a:t>17</a:t>
            </a:fld>
            <a:endParaRPr lang="en-US" sz="1400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323528" y="1844824"/>
            <a:ext cx="84969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2016, UN members state will adopt a new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Habitat Agenda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next 20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years. </a:t>
            </a:r>
          </a:p>
          <a:p>
            <a:pPr algn="just">
              <a:spcBef>
                <a:spcPct val="0"/>
              </a:spcBef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must include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concrete measures with indicators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allow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public management of cities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 order to plan their development as a </a:t>
            </a:r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good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 &gt; urban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 under citizens’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control.</a:t>
            </a:r>
          </a:p>
          <a:p>
            <a:pPr algn="just">
              <a:spcBef>
                <a:spcPct val="0"/>
              </a:spcBef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0"/>
              </a:spcBef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If, not, it would be quite impossible for Local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Governements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face the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Rights Violations of exclusive cities.  </a:t>
            </a:r>
            <a:endParaRPr lang="en-US" sz="1600" b="1" spc="1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0"/>
              </a:spcBef>
            </a:pPr>
            <a:endParaRPr lang="en-US" sz="1600" b="1" spc="1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spcBef>
                <a:spcPct val="0"/>
              </a:spcBef>
            </a:pPr>
            <a:endParaRPr lang="es-ES_tradnl" sz="1600" b="1" spc="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050" name="Picture 2" descr="http://unhabitat.org/wp-content/uploads/2014/09/Habitat-III-Webpage_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240" b="6601"/>
          <a:stretch/>
        </p:blipFill>
        <p:spPr bwMode="auto">
          <a:xfrm>
            <a:off x="0" y="4473151"/>
            <a:ext cx="9144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571076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565400"/>
            <a:ext cx="8229600" cy="1143000"/>
          </a:xfrm>
        </p:spPr>
        <p:txBody>
          <a:bodyPr/>
          <a:lstStyle/>
          <a:p>
            <a:r>
              <a:rPr lang="es-ES_tradnl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Thank</a:t>
            </a:r>
            <a:r>
              <a:rPr lang="es-ES_tradn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you</a:t>
            </a:r>
            <a:r>
              <a:rPr lang="es-ES_tradn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very</a:t>
            </a:r>
            <a:r>
              <a:rPr lang="es-ES_tradn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much</a:t>
            </a:r>
            <a:r>
              <a:rPr lang="es-ES_tradn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</a:t>
            </a:r>
            <a:r>
              <a:rPr lang="es-ES_tradn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your</a:t>
            </a:r>
            <a:r>
              <a:rPr lang="es-ES_tradn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_tradnl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attention</a:t>
            </a:r>
            <a:r>
              <a:rPr lang="es-ES_tradn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!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s-ES_tradnl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endParaRPr lang="es-ES_tradnl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endParaRPr lang="es-ES_tradnl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endParaRPr lang="es-ES_tradnl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es-ES_tradnl" dirty="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B2973-7710-4518-83B7-4E6DB511E08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0901" name="5 Marcador de número de diapositiva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fld id="{717DD817-5BEA-4F2E-B65E-553DBC71426F}" type="slidenum">
              <a:rPr lang="en-US" sz="1400"/>
              <a:pPr algn="r">
                <a:spcBef>
                  <a:spcPct val="0"/>
                </a:spcBef>
              </a:pPr>
              <a:t>18</a:t>
            </a:fld>
            <a:endParaRPr lang="en-US" sz="14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5 Marcador de número de diapositiva"/>
          <p:cNvSpPr txBox="1">
            <a:spLocks noGrp="1"/>
          </p:cNvSpPr>
          <p:nvPr/>
        </p:nvSpPr>
        <p:spPr bwMode="auto">
          <a:xfrm>
            <a:off x="6443663" y="56610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endParaRPr lang="es-ES_tradnl" sz="140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A1197-77D3-439B-B047-A217F217604C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476250"/>
            <a:ext cx="8229600" cy="51847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fr-FR" sz="28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fr-F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fr-F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fr-F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fr-F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Committee</a:t>
            </a:r>
            <a:r>
              <a:rPr lang="fr-F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on Social Inclusion, </a:t>
            </a:r>
            <a:r>
              <a:rPr lang="fr-FR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Participatory</a:t>
            </a:r>
            <a:r>
              <a:rPr lang="fr-F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Democracy</a:t>
            </a:r>
            <a:r>
              <a:rPr lang="fr-F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and Human </a:t>
            </a:r>
            <a:r>
              <a:rPr lang="fr-FR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Human</a:t>
            </a:r>
            <a:r>
              <a:rPr lang="fr-F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Rights</a:t>
            </a:r>
            <a:r>
              <a:rPr lang="es-ES_tradnl" b="1" dirty="0" smtClean="0">
                <a:solidFill>
                  <a:schemeClr val="bg1"/>
                </a:solidFill>
              </a:rPr>
              <a:t> 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sz="14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United </a:t>
            </a:r>
            <a:r>
              <a:rPr lang="fr-F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Cities</a:t>
            </a: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and Local </a:t>
            </a:r>
            <a:r>
              <a:rPr lang="fr-F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Governments</a:t>
            </a:r>
            <a:endParaRPr lang="fr-F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>
              <a:buNone/>
            </a:pPr>
            <a:r>
              <a:rPr lang="es-ES" sz="2000" dirty="0" err="1"/>
              <a:t>Avinyó</a:t>
            </a:r>
            <a:r>
              <a:rPr lang="es-ES" sz="2000" dirty="0"/>
              <a:t>, 15 - 2ª Planta. 08002 Barcelona, </a:t>
            </a:r>
            <a:r>
              <a:rPr lang="es-ES" sz="2000" dirty="0" err="1"/>
              <a:t>Spain</a:t>
            </a:r>
            <a:endParaRPr lang="es-ES" sz="2000" dirty="0"/>
          </a:p>
          <a:p>
            <a:pPr marL="0" indent="0" algn="ctr">
              <a:buNone/>
            </a:pPr>
            <a:r>
              <a:rPr lang="es-ES" sz="2000" dirty="0" err="1"/>
              <a:t>Tlf</a:t>
            </a:r>
            <a:r>
              <a:rPr lang="es-ES" sz="2000" dirty="0"/>
              <a:t>: +34 93 342 87 </a:t>
            </a:r>
            <a:r>
              <a:rPr lang="es-ES" sz="2000" dirty="0" smtClean="0"/>
              <a:t>70 </a:t>
            </a:r>
            <a:r>
              <a:rPr lang="es-ES" sz="2000" dirty="0"/>
              <a:t>  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_tradnl" sz="18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2800" b="1" dirty="0" smtClean="0">
                <a:solidFill>
                  <a:schemeClr val="bg1"/>
                </a:solidFill>
              </a:rPr>
              <a:t>www.uclg-cisdp.org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m.fricaudet@uclg.org</a:t>
            </a:r>
            <a:endParaRPr lang="es-ES_tradnl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800" b="1" dirty="0" smtClean="0"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863238"/>
            <a:ext cx="2424509" cy="129134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723660"/>
            <a:ext cx="3478288" cy="1243497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10485</TotalTime>
  <Words>997</Words>
  <Application>Microsoft Office PowerPoint</Application>
  <PresentationFormat>화면 슬라이드 쇼(4:3)</PresentationFormat>
  <Paragraphs>156</Paragraphs>
  <Slides>19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Default Design</vt:lpstr>
      <vt:lpstr>The role of UCLG in the international promotion of human rights in the city</vt:lpstr>
      <vt:lpstr>슬라이드 2</vt:lpstr>
      <vt:lpstr>슬라이드 3</vt:lpstr>
      <vt:lpstr>UNITED CITIES AND LOCAL GOVERNMENTS (UCLG)</vt:lpstr>
      <vt:lpstr> COMMITTEE ON SOCIAL INCLUSION, PARTICIPATORY DEMOCRACY AND HUMAN RIGHTS  </vt:lpstr>
      <vt:lpstr>슬라이드 6</vt:lpstr>
      <vt:lpstr>Advocacy Work </vt:lpstr>
      <vt:lpstr>슬라이드 8</vt:lpstr>
      <vt:lpstr>       2. Two main conditions for Local Governments to fulfill their human rights obligations  </vt:lpstr>
      <vt:lpstr>Report: “Role of local government in the promotion and protection of human rights”</vt:lpstr>
      <vt:lpstr>Human Rights Mainstreaming</vt:lpstr>
      <vt:lpstr>Conditions for Local Governments to respond their HR obligations </vt:lpstr>
      <vt:lpstr>슬라이드 13</vt:lpstr>
      <vt:lpstr>The right to the city : towards inclusive, fair, sustainable and democratic cities</vt:lpstr>
      <vt:lpstr>The right to the city </vt:lpstr>
      <vt:lpstr>Legal frameworks and public policies to develop the right to the city</vt:lpstr>
      <vt:lpstr>  The recommendations of the report and the right to the city must be included in the New Habitat Agenda</vt:lpstr>
      <vt:lpstr>Thank you very much for your attention!</vt:lpstr>
      <vt:lpstr>슬라이드 19</vt:lpstr>
    </vt:vector>
  </TitlesOfParts>
  <Company>UCLG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Comisión de Inclusión Social y Democracia Participativa  CIUDADES Y GOBIERNOS LOCALES UNIDOS</dc:title>
  <dc:creator>cisdp</dc:creator>
  <cp:lastModifiedBy>Anselmo Lee</cp:lastModifiedBy>
  <cp:revision>360</cp:revision>
  <dcterms:created xsi:type="dcterms:W3CDTF">2008-03-31T09:11:40Z</dcterms:created>
  <dcterms:modified xsi:type="dcterms:W3CDTF">2015-09-19T07:35:50Z</dcterms:modified>
</cp:coreProperties>
</file>