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307" r:id="rId4"/>
    <p:sldId id="284" r:id="rId5"/>
    <p:sldId id="293" r:id="rId6"/>
    <p:sldId id="304" r:id="rId7"/>
    <p:sldId id="295" r:id="rId8"/>
    <p:sldId id="308" r:id="rId9"/>
    <p:sldId id="300" r:id="rId10"/>
    <p:sldId id="301" r:id="rId11"/>
    <p:sldId id="287" r:id="rId12"/>
    <p:sldId id="306" r:id="rId13"/>
    <p:sldId id="289" r:id="rId14"/>
    <p:sldId id="286" r:id="rId15"/>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1" autoAdjust="0"/>
    <p:restoredTop sz="91320" autoAdjust="0"/>
  </p:normalViewPr>
  <p:slideViewPr>
    <p:cSldViewPr>
      <p:cViewPr varScale="1">
        <p:scale>
          <a:sx n="86" d="100"/>
          <a:sy n="86" d="100"/>
        </p:scale>
        <p:origin x="-897" y="-5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FB3050-667B-435A-809A-460AECCFF765}" type="datetimeFigureOut">
              <a:rPr lang="ko-KR" altLang="en-US" smtClean="0"/>
              <a:pPr/>
              <a:t>2015-09-19</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65397A-90CE-4BC7-9E1F-B0C8037B800E}"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D544C6B1-D382-4546-9E3B-ABB2CFA006AB}" type="datetimeFigureOut">
              <a:rPr lang="ko-KR" altLang="en-US" smtClean="0"/>
              <a:pPr/>
              <a:t>2015-09-19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7BF23B0-9EA4-4CE1-9BE6-6C26AC4C5904}"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44C6B1-D382-4546-9E3B-ABB2CFA006AB}" type="datetimeFigureOut">
              <a:rPr lang="ko-KR" altLang="en-US" smtClean="0"/>
              <a:pPr/>
              <a:t>2015-09-19</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BF23B0-9EA4-4CE1-9BE6-6C26AC4C5904}"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gif"/><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428604"/>
            <a:ext cx="7772400" cy="3171847"/>
          </a:xfrm>
        </p:spPr>
        <p:txBody>
          <a:bodyPr>
            <a:normAutofit fontScale="90000"/>
          </a:bodyPr>
          <a:lstStyle/>
          <a:p>
            <a:r>
              <a:rPr lang="en-US" sz="2800" b="1" dirty="0" smtClean="0"/>
              <a:t>UN HRC-30 Side Event on</a:t>
            </a:r>
            <a:br>
              <a:rPr lang="en-US" sz="2800" b="1" dirty="0" smtClean="0"/>
            </a:br>
            <a:r>
              <a:rPr lang="en-US" sz="2800" b="1" dirty="0" smtClean="0"/>
              <a:t>Local Government and Human Rights</a:t>
            </a:r>
            <a:r>
              <a:rPr lang="ko-KR" altLang="en-US" sz="2800" dirty="0" smtClean="0"/>
              <a:t/>
            </a:r>
            <a:br>
              <a:rPr lang="ko-KR" altLang="en-US" sz="2800" dirty="0" smtClean="0"/>
            </a:br>
            <a:r>
              <a:rPr lang="ko-KR" altLang="en-US" sz="2800" dirty="0" smtClean="0"/>
              <a:t/>
            </a:r>
            <a:br>
              <a:rPr lang="ko-KR" altLang="en-US" sz="2800" dirty="0" smtClean="0"/>
            </a:br>
            <a:r>
              <a:rPr lang="en-US" sz="2200" i="1" dirty="0" smtClean="0"/>
              <a:t> 12:30-14:00,18 September 2015, </a:t>
            </a:r>
            <a:r>
              <a:rPr lang="ko-KR" altLang="en-US" sz="2200" i="1" dirty="0" smtClean="0"/>
              <a:t/>
            </a:r>
            <a:br>
              <a:rPr lang="ko-KR" altLang="en-US" sz="2200" i="1" dirty="0" smtClean="0"/>
            </a:br>
            <a:r>
              <a:rPr lang="en-US" sz="2200" i="1" dirty="0" err="1" smtClean="0"/>
              <a:t>Palais</a:t>
            </a:r>
            <a:r>
              <a:rPr lang="en-US" sz="2200" i="1" dirty="0" smtClean="0"/>
              <a:t> des Nations, Room XXIV, Geneva </a:t>
            </a:r>
            <a:r>
              <a:rPr lang="en-US" altLang="ko-KR" sz="2800" dirty="0" smtClean="0"/>
              <a:t/>
            </a:r>
            <a:br>
              <a:rPr lang="en-US" altLang="ko-KR" sz="2800" dirty="0" smtClean="0"/>
            </a:br>
            <a:r>
              <a:rPr lang="en-US" altLang="ko-KR" sz="2800" dirty="0" smtClean="0"/>
              <a:t/>
            </a:r>
            <a:br>
              <a:rPr lang="en-US" altLang="ko-KR" sz="2800" dirty="0" smtClean="0"/>
            </a:br>
            <a:r>
              <a:rPr lang="en-US" altLang="ko-KR" sz="2800" b="1" dirty="0" err="1" smtClean="0">
                <a:solidFill>
                  <a:srgbClr val="0000FF"/>
                </a:solidFill>
                <a:latin typeface="+mn-lt"/>
              </a:rPr>
              <a:t>Gwangju</a:t>
            </a:r>
            <a:r>
              <a:rPr lang="en-US" altLang="ko-KR" sz="2800" b="1" dirty="0" smtClean="0">
                <a:solidFill>
                  <a:srgbClr val="0000FF"/>
                </a:solidFill>
                <a:latin typeface="+mn-lt"/>
              </a:rPr>
              <a:t> World Human Rights Cities Forum (WHRCF) and Korea</a:t>
            </a:r>
            <a:endParaRPr lang="ko-KR" altLang="en-US" sz="2800" b="1" dirty="0">
              <a:solidFill>
                <a:srgbClr val="0000FF"/>
              </a:solidFill>
              <a:latin typeface="+mn-lt"/>
            </a:endParaRPr>
          </a:p>
        </p:txBody>
      </p:sp>
      <p:sp>
        <p:nvSpPr>
          <p:cNvPr id="3" name="부제목 2"/>
          <p:cNvSpPr>
            <a:spLocks noGrp="1"/>
          </p:cNvSpPr>
          <p:nvPr>
            <p:ph type="subTitle" idx="1"/>
          </p:nvPr>
        </p:nvSpPr>
        <p:spPr>
          <a:xfrm>
            <a:off x="428596" y="3886200"/>
            <a:ext cx="8143932" cy="2186006"/>
          </a:xfrm>
        </p:spPr>
        <p:txBody>
          <a:bodyPr>
            <a:normAutofit/>
          </a:bodyPr>
          <a:lstStyle/>
          <a:p>
            <a:r>
              <a:rPr kumimoji="0" lang="en-US" altLang="ko-KR" sz="2600" b="1" dirty="0" smtClean="0">
                <a:solidFill>
                  <a:schemeClr val="tx1"/>
                </a:solidFill>
                <a:latin typeface="+mn-ea"/>
              </a:rPr>
              <a:t>Anselmo LEE</a:t>
            </a:r>
            <a:r>
              <a:rPr lang="en-US" altLang="ko-KR" sz="2600" b="1" dirty="0" smtClean="0">
                <a:solidFill>
                  <a:schemeClr val="tx1"/>
                </a:solidFill>
                <a:latin typeface="+mn-ea"/>
              </a:rPr>
              <a:t> </a:t>
            </a:r>
            <a:r>
              <a:rPr lang="en-US" altLang="ko-KR" sz="2600" dirty="0" smtClean="0">
                <a:solidFill>
                  <a:srgbClr val="0000FF"/>
                </a:solidFill>
                <a:latin typeface="Arial Unicode MS" pitchFamily="50" charset="-127"/>
                <a:ea typeface="Arial Unicode MS" pitchFamily="50" charset="-127"/>
                <a:cs typeface="Arial Unicode MS" pitchFamily="50" charset="-127"/>
              </a:rPr>
              <a:t>alee7080@gmail.com</a:t>
            </a:r>
            <a:r>
              <a:rPr lang="ko-KR" altLang="en-US" sz="2600" dirty="0" smtClean="0">
                <a:solidFill>
                  <a:srgbClr val="0000FF"/>
                </a:solidFill>
                <a:latin typeface="Arial Unicode MS" pitchFamily="50" charset="-127"/>
                <a:ea typeface="Arial Unicode MS" pitchFamily="50" charset="-127"/>
                <a:cs typeface="Arial Unicode MS" pitchFamily="50" charset="-127"/>
              </a:rPr>
              <a:t> </a:t>
            </a:r>
            <a:endParaRPr lang="en-US" altLang="ko-KR" sz="2600" dirty="0" smtClean="0">
              <a:solidFill>
                <a:srgbClr val="0000FF"/>
              </a:solidFill>
              <a:latin typeface="Arial Unicode MS" pitchFamily="50" charset="-127"/>
              <a:ea typeface="Arial Unicode MS" pitchFamily="50" charset="-127"/>
              <a:cs typeface="Arial Unicode MS" pitchFamily="50" charset="-127"/>
            </a:endParaRPr>
          </a:p>
          <a:p>
            <a:r>
              <a:rPr kumimoji="0" lang="en-US" altLang="ko-KR" sz="2200" b="1" dirty="0" smtClean="0">
                <a:solidFill>
                  <a:schemeClr val="tx1"/>
                </a:solidFill>
                <a:latin typeface="+mn-ea"/>
              </a:rPr>
              <a:t>Executive Director, </a:t>
            </a:r>
            <a:r>
              <a:rPr lang="en-US" altLang="ko-KR" sz="2200" b="1" dirty="0" smtClean="0">
                <a:solidFill>
                  <a:schemeClr val="tx1"/>
                </a:solidFill>
                <a:latin typeface="+mn-ea"/>
              </a:rPr>
              <a:t>Korea Human Rights Foundation (KHRF) </a:t>
            </a:r>
          </a:p>
          <a:p>
            <a:r>
              <a:rPr kumimoji="0" lang="en-US" altLang="ko-KR" sz="2200" b="1" dirty="0" smtClean="0">
                <a:solidFill>
                  <a:schemeClr val="tx1"/>
                </a:solidFill>
                <a:latin typeface="+mn-ea"/>
              </a:rPr>
              <a:t>Co-convener, Asia Democracy Network (AND) </a:t>
            </a:r>
          </a:p>
          <a:p>
            <a:r>
              <a:rPr kumimoji="0" lang="en-US" altLang="ko-KR" sz="2200" b="1" dirty="0" smtClean="0">
                <a:solidFill>
                  <a:schemeClr val="tx1"/>
                </a:solidFill>
                <a:latin typeface="나눔명조 ExtraBold" pitchFamily="18" charset="-127"/>
                <a:ea typeface="나눔명조 ExtraBold" pitchFamily="18" charset="-127"/>
              </a:rPr>
              <a:t> </a:t>
            </a:r>
            <a:endParaRPr lang="en-US" altLang="ko-KR" sz="2200" b="1" dirty="0" smtClean="0">
              <a:solidFill>
                <a:schemeClr val="tx1"/>
              </a:solidFill>
            </a:endParaRPr>
          </a:p>
          <a:p>
            <a:endParaRPr lang="ko-KR" altLang="en-US" dirty="0"/>
          </a:p>
        </p:txBody>
      </p:sp>
      <p:pic>
        <p:nvPicPr>
          <p:cNvPr id="4" name="그림 3" descr="C:\Users\제네바 x3910\Downloads\한국인권재단CI (1).jpg"/>
          <p:cNvPicPr/>
          <p:nvPr/>
        </p:nvPicPr>
        <p:blipFill>
          <a:blip r:embed="rId2" cstate="print"/>
          <a:srcRect/>
          <a:stretch>
            <a:fillRect/>
          </a:stretch>
        </p:blipFill>
        <p:spPr bwMode="auto">
          <a:xfrm>
            <a:off x="357158" y="5286388"/>
            <a:ext cx="3357586" cy="1000132"/>
          </a:xfrm>
          <a:prstGeom prst="rect">
            <a:avLst/>
          </a:prstGeom>
          <a:noFill/>
          <a:ln w="9525">
            <a:noFill/>
            <a:miter lim="800000"/>
            <a:headEnd/>
            <a:tailEnd/>
          </a:ln>
        </p:spPr>
      </p:pic>
      <p:pic>
        <p:nvPicPr>
          <p:cNvPr id="5" name="그림 4" descr="C:\Users\PC\Desktop\unnamed.jpg"/>
          <p:cNvPicPr/>
          <p:nvPr/>
        </p:nvPicPr>
        <p:blipFill>
          <a:blip r:embed="rId3" cstate="print"/>
          <a:srcRect/>
          <a:stretch>
            <a:fillRect/>
          </a:stretch>
        </p:blipFill>
        <p:spPr bwMode="auto">
          <a:xfrm>
            <a:off x="5357818" y="5357826"/>
            <a:ext cx="2857520" cy="78581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 </a:t>
            </a:r>
            <a:endParaRPr lang="ko-KR" altLang="en-US" dirty="0"/>
          </a:p>
        </p:txBody>
      </p:sp>
      <p:sp>
        <p:nvSpPr>
          <p:cNvPr id="3" name="내용 개체 틀 2"/>
          <p:cNvSpPr>
            <a:spLocks noGrp="1"/>
          </p:cNvSpPr>
          <p:nvPr>
            <p:ph idx="1"/>
          </p:nvPr>
        </p:nvSpPr>
        <p:spPr/>
        <p:txBody>
          <a:bodyPr>
            <a:normAutofit lnSpcReduction="10000"/>
          </a:bodyPr>
          <a:lstStyle/>
          <a:p>
            <a:r>
              <a:rPr lang="en-US" altLang="ko-KR" dirty="0" smtClean="0">
                <a:latin typeface="Arial Unicode MS" pitchFamily="50" charset="-127"/>
                <a:ea typeface="Arial Unicode MS" pitchFamily="50" charset="-127"/>
                <a:cs typeface="Arial Unicode MS" pitchFamily="50" charset="-127"/>
              </a:rPr>
              <a:t>Context 2015 </a:t>
            </a:r>
          </a:p>
          <a:p>
            <a:r>
              <a:rPr lang="en-US" altLang="ko-KR" dirty="0" smtClean="0">
                <a:latin typeface="Arial Unicode MS" pitchFamily="50" charset="-127"/>
                <a:ea typeface="Arial Unicode MS" pitchFamily="50" charset="-127"/>
                <a:cs typeface="Arial Unicode MS" pitchFamily="50" charset="-127"/>
              </a:rPr>
              <a:t>What is “Human right city” </a:t>
            </a:r>
          </a:p>
          <a:p>
            <a:r>
              <a:rPr lang="en-US" altLang="ko-KR" dirty="0" smtClean="0">
                <a:latin typeface="Arial Unicode MS" pitchFamily="50" charset="-127"/>
                <a:ea typeface="Arial Unicode MS" pitchFamily="50" charset="-127"/>
                <a:cs typeface="Arial Unicode MS" pitchFamily="50" charset="-127"/>
              </a:rPr>
              <a:t>Structure and components </a:t>
            </a:r>
          </a:p>
          <a:p>
            <a:r>
              <a:rPr lang="en-US" altLang="ko-KR" dirty="0" smtClean="0">
                <a:latin typeface="Arial Unicode MS" pitchFamily="50" charset="-127"/>
                <a:ea typeface="Arial Unicode MS" pitchFamily="50" charset="-127"/>
                <a:cs typeface="Arial Unicode MS" pitchFamily="50" charset="-127"/>
              </a:rPr>
              <a:t>Human Rights Cities in South Korea</a:t>
            </a:r>
          </a:p>
          <a:p>
            <a:r>
              <a:rPr lang="en-US" altLang="ko-KR" dirty="0" smtClean="0">
                <a:latin typeface="Arial Unicode MS" pitchFamily="50" charset="-127"/>
                <a:ea typeface="Arial Unicode MS" pitchFamily="50" charset="-127"/>
                <a:cs typeface="Arial Unicode MS" pitchFamily="50" charset="-127"/>
              </a:rPr>
              <a:t>Lessons and Challenges</a:t>
            </a:r>
          </a:p>
          <a:p>
            <a:r>
              <a:rPr lang="en-US" altLang="ko-KR" dirty="0" err="1" smtClean="0">
                <a:latin typeface="Arial Unicode MS" pitchFamily="50" charset="-127"/>
                <a:ea typeface="Arial Unicode MS" pitchFamily="50" charset="-127"/>
                <a:cs typeface="Arial Unicode MS" pitchFamily="50" charset="-127"/>
              </a:rPr>
              <a:t>Gwangju</a:t>
            </a:r>
            <a:r>
              <a:rPr lang="en-US" altLang="ko-KR" dirty="0" smtClean="0">
                <a:latin typeface="Arial Unicode MS" pitchFamily="50" charset="-127"/>
                <a:ea typeface="Arial Unicode MS" pitchFamily="50" charset="-127"/>
                <a:cs typeface="Arial Unicode MS" pitchFamily="50" charset="-127"/>
              </a:rPr>
              <a:t> World Human Rights Cities Forum (WHRCF) </a:t>
            </a:r>
          </a:p>
          <a:p>
            <a:r>
              <a:rPr lang="en-US" altLang="ko-KR" dirty="0" smtClean="0">
                <a:latin typeface="Arial Unicode MS" pitchFamily="50" charset="-127"/>
                <a:ea typeface="Arial Unicode MS" pitchFamily="50" charset="-127"/>
                <a:cs typeface="Arial Unicode MS" pitchFamily="50" charset="-127"/>
              </a:rPr>
              <a:t>Suggestions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http://unhabitat.org/wp-content/uploads/2014/09/Habitat-III-Webpage_f.jpg"/>
          <p:cNvPicPr>
            <a:picLocks noGrp="1"/>
          </p:cNvPicPr>
          <p:nvPr>
            <p:ph idx="1"/>
          </p:nvPr>
        </p:nvPicPr>
        <p:blipFill>
          <a:blip r:embed="rId2"/>
          <a:srcRect/>
          <a:stretch>
            <a:fillRect/>
          </a:stretch>
        </p:blipFill>
        <p:spPr bwMode="auto">
          <a:xfrm>
            <a:off x="571472" y="4071942"/>
            <a:ext cx="4786346" cy="2571750"/>
          </a:xfrm>
          <a:prstGeom prst="rect">
            <a:avLst/>
          </a:prstGeom>
          <a:noFill/>
          <a:ln w="9525">
            <a:noFill/>
            <a:miter lim="800000"/>
            <a:headEnd/>
            <a:tailEnd/>
          </a:ln>
        </p:spPr>
      </p:pic>
      <p:pic>
        <p:nvPicPr>
          <p:cNvPr id="5" name="그림 4" descr="https://sustainabledevelopment.un.org/content/sdgs/large/Goal-11.jpg"/>
          <p:cNvPicPr/>
          <p:nvPr/>
        </p:nvPicPr>
        <p:blipFill>
          <a:blip r:embed="rId3"/>
          <a:srcRect/>
          <a:stretch>
            <a:fillRect/>
          </a:stretch>
        </p:blipFill>
        <p:spPr bwMode="auto">
          <a:xfrm>
            <a:off x="4214810" y="285728"/>
            <a:ext cx="4643470" cy="3000395"/>
          </a:xfrm>
          <a:prstGeom prst="rect">
            <a:avLst/>
          </a:prstGeom>
          <a:noFill/>
          <a:ln w="9525">
            <a:noFill/>
            <a:miter lim="800000"/>
            <a:headEnd/>
            <a:tailEnd/>
          </a:ln>
        </p:spPr>
      </p:pic>
      <p:pic>
        <p:nvPicPr>
          <p:cNvPr id="6" name="그림 5" descr="http://www.uclg-cisdp.org/sites/default/files/styles/newscale/public/WHRCF2015-Banner_150409%20(1)_2.png?itok=YWgESCEA"/>
          <p:cNvPicPr/>
          <p:nvPr/>
        </p:nvPicPr>
        <p:blipFill>
          <a:blip r:embed="rId4"/>
          <a:srcRect/>
          <a:stretch>
            <a:fillRect/>
          </a:stretch>
        </p:blipFill>
        <p:spPr bwMode="auto">
          <a:xfrm>
            <a:off x="428596" y="428604"/>
            <a:ext cx="3500462" cy="2714644"/>
          </a:xfrm>
          <a:prstGeom prst="rect">
            <a:avLst/>
          </a:prstGeom>
          <a:noFill/>
          <a:ln w="9525">
            <a:noFill/>
            <a:miter lim="800000"/>
            <a:headEnd/>
            <a:tailEnd/>
          </a:ln>
        </p:spPr>
      </p:pic>
      <p:pic>
        <p:nvPicPr>
          <p:cNvPr id="7" name="그림 6" descr="http://img.modernghana.com/images/content/un_habitat.gif"/>
          <p:cNvPicPr/>
          <p:nvPr/>
        </p:nvPicPr>
        <p:blipFill>
          <a:blip r:embed="rId5"/>
          <a:srcRect/>
          <a:stretch>
            <a:fillRect/>
          </a:stretch>
        </p:blipFill>
        <p:spPr bwMode="auto">
          <a:xfrm>
            <a:off x="5429256" y="3786190"/>
            <a:ext cx="3571900" cy="2928958"/>
          </a:xfrm>
          <a:prstGeom prst="rect">
            <a:avLst/>
          </a:prstGeom>
          <a:noFill/>
          <a:ln w="9525">
            <a:noFill/>
            <a:miter lim="800000"/>
            <a:headEnd/>
            <a:tailEnd/>
          </a:ln>
        </p:spPr>
      </p:pic>
      <p:pic>
        <p:nvPicPr>
          <p:cNvPr id="9" name="그림 8" descr="http://cdn.muslimvillage.com/wp-content/uploads/2014/08/UN-Human-Rights-Council.jpg?4c240a"/>
          <p:cNvPicPr/>
          <p:nvPr/>
        </p:nvPicPr>
        <p:blipFill>
          <a:blip r:embed="rId6"/>
          <a:srcRect/>
          <a:stretch>
            <a:fillRect/>
          </a:stretch>
        </p:blipFill>
        <p:spPr bwMode="auto">
          <a:xfrm>
            <a:off x="2500298" y="2857496"/>
            <a:ext cx="3857652" cy="19288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4000" b="1" dirty="0" smtClean="0">
                <a:solidFill>
                  <a:srgbClr val="0000FF"/>
                </a:solidFill>
              </a:rPr>
              <a:t>Context 2015 </a:t>
            </a:r>
            <a:endParaRPr lang="ko-KR" altLang="en-US" sz="4000" b="1" dirty="0">
              <a:solidFill>
                <a:srgbClr val="0000FF"/>
              </a:solidFill>
            </a:endParaRPr>
          </a:p>
        </p:txBody>
      </p:sp>
      <p:sp>
        <p:nvSpPr>
          <p:cNvPr id="3" name="내용 개체 틀 2"/>
          <p:cNvSpPr>
            <a:spLocks noGrp="1"/>
          </p:cNvSpPr>
          <p:nvPr>
            <p:ph idx="1"/>
          </p:nvPr>
        </p:nvSpPr>
        <p:spPr>
          <a:xfrm>
            <a:off x="457200" y="1357298"/>
            <a:ext cx="8229600" cy="4929222"/>
          </a:xfrm>
        </p:spPr>
        <p:txBody>
          <a:bodyPr>
            <a:normAutofit fontScale="92500" lnSpcReduction="10000"/>
          </a:bodyPr>
          <a:lstStyle/>
          <a:p>
            <a:r>
              <a:rPr lang="en-US" altLang="ko-KR" sz="3000" dirty="0" smtClean="0"/>
              <a:t>5</a:t>
            </a:r>
            <a:r>
              <a:rPr lang="en-US" altLang="ko-KR" sz="3000" baseline="30000" dirty="0" smtClean="0"/>
              <a:t>th</a:t>
            </a:r>
            <a:r>
              <a:rPr lang="en-US" altLang="ko-KR" sz="3000" dirty="0" smtClean="0"/>
              <a:t> World Human Rights Cities Forum (</a:t>
            </a:r>
            <a:r>
              <a:rPr lang="en-US" altLang="ko-KR" sz="3000" dirty="0" err="1" smtClean="0"/>
              <a:t>Gwangju</a:t>
            </a:r>
            <a:r>
              <a:rPr lang="en-US" altLang="ko-KR" sz="3000" dirty="0" smtClean="0"/>
              <a:t>, May 15-18 2015)</a:t>
            </a:r>
          </a:p>
          <a:p>
            <a:r>
              <a:rPr lang="en-US" altLang="ko-KR" sz="3000" dirty="0" smtClean="0"/>
              <a:t>Final Report on the role of local government in the promotion and protection of human right by UN HRC (A/HRC/30/49) </a:t>
            </a:r>
          </a:p>
          <a:p>
            <a:r>
              <a:rPr lang="en-US" altLang="ko-KR" sz="3000" dirty="0" smtClean="0"/>
              <a:t>Adoption of 17 Sustainable Development Goals (SDGs) by the UN GA </a:t>
            </a:r>
          </a:p>
          <a:p>
            <a:pPr lvl="1"/>
            <a:r>
              <a:rPr lang="en-US" altLang="ko-KR" sz="3000" i="1" dirty="0" smtClean="0"/>
              <a:t>No 11. Make Cities and Human Settlements Inclusive, Save, Resilient and Sustainable</a:t>
            </a:r>
          </a:p>
          <a:p>
            <a:r>
              <a:rPr lang="en-US" altLang="ko-KR" sz="3000" dirty="0" smtClean="0"/>
              <a:t>UCLG World Council (Paris, 4-6 Dec. 2015)</a:t>
            </a:r>
          </a:p>
          <a:p>
            <a:r>
              <a:rPr lang="en-US" altLang="ko-KR" sz="3000" dirty="0" smtClean="0"/>
              <a:t>UN HABITAT III (Ecuador, Oct. 2016)  </a:t>
            </a:r>
          </a:p>
          <a:p>
            <a:endParaRPr lang="en-US" altLang="ko-KR" dirty="0" smtClean="0"/>
          </a:p>
          <a:p>
            <a:endParaRPr lang="ko-KR"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4000" b="1" dirty="0" smtClean="0"/>
              <a:t>Framing and Perspectives</a:t>
            </a:r>
            <a:endParaRPr lang="ko-KR" altLang="en-US" sz="4000" b="1" dirty="0"/>
          </a:p>
        </p:txBody>
      </p:sp>
      <p:sp>
        <p:nvSpPr>
          <p:cNvPr id="3" name="내용 개체 틀 2"/>
          <p:cNvSpPr>
            <a:spLocks noGrp="1"/>
          </p:cNvSpPr>
          <p:nvPr>
            <p:ph idx="1"/>
          </p:nvPr>
        </p:nvSpPr>
        <p:spPr>
          <a:xfrm>
            <a:off x="357158" y="1357298"/>
            <a:ext cx="8501122" cy="4768865"/>
          </a:xfrm>
        </p:spPr>
        <p:txBody>
          <a:bodyPr>
            <a:normAutofit fontScale="92500"/>
          </a:bodyPr>
          <a:lstStyle/>
          <a:p>
            <a:pPr>
              <a:defRPr/>
            </a:pPr>
            <a:r>
              <a:rPr lang="en-US" altLang="ko-KR" dirty="0" smtClean="0">
                <a:latin typeface="Arial Unicode MS" pitchFamily="50" charset="-127"/>
                <a:ea typeface="Arial Unicode MS" pitchFamily="50" charset="-127"/>
                <a:cs typeface="Arial Unicode MS" pitchFamily="50" charset="-127"/>
              </a:rPr>
              <a:t>Local, Sub-national, de-centralized, autonomous, etc. </a:t>
            </a:r>
          </a:p>
          <a:p>
            <a:pPr>
              <a:defRPr/>
            </a:pPr>
            <a:r>
              <a:rPr lang="en-US" altLang="ko-KR" dirty="0" smtClean="0">
                <a:latin typeface="Arial Unicode MS" pitchFamily="50" charset="-127"/>
                <a:ea typeface="Arial Unicode MS" pitchFamily="50" charset="-127"/>
                <a:cs typeface="Arial Unicode MS" pitchFamily="50" charset="-127"/>
              </a:rPr>
              <a:t>Local Government, Governance, Democracy, etc. </a:t>
            </a:r>
          </a:p>
          <a:p>
            <a:pPr>
              <a:defRPr/>
            </a:pPr>
            <a:r>
              <a:rPr lang="en-US" altLang="ko-KR" dirty="0" smtClean="0">
                <a:latin typeface="Arial Unicode MS" pitchFamily="50" charset="-127"/>
                <a:ea typeface="Arial Unicode MS" pitchFamily="50" charset="-127"/>
                <a:cs typeface="Arial Unicode MS" pitchFamily="50" charset="-127"/>
              </a:rPr>
              <a:t>Human Rights City (Rights of the City, Human Rights in the City, Right to the City, etc.) </a:t>
            </a:r>
          </a:p>
          <a:p>
            <a:pPr>
              <a:defRPr/>
            </a:pPr>
            <a:r>
              <a:rPr lang="en-US" altLang="ko-KR" dirty="0" smtClean="0">
                <a:latin typeface="Arial Unicode MS" pitchFamily="50" charset="-127"/>
                <a:ea typeface="Arial Unicode MS" pitchFamily="50" charset="-127"/>
                <a:cs typeface="Arial Unicode MS" pitchFamily="50" charset="-127"/>
              </a:rPr>
              <a:t>Urban citizenship, </a:t>
            </a:r>
            <a:r>
              <a:rPr lang="en-US" altLang="ko-KR" dirty="0" err="1" smtClean="0">
                <a:latin typeface="Arial Unicode MS" pitchFamily="50" charset="-127"/>
                <a:ea typeface="Arial Unicode MS" pitchFamily="50" charset="-127"/>
                <a:cs typeface="Arial Unicode MS" pitchFamily="50" charset="-127"/>
              </a:rPr>
              <a:t>Glo</a:t>
            </a:r>
            <a:r>
              <a:rPr lang="en-US" altLang="ko-KR" dirty="0" smtClean="0">
                <a:latin typeface="Arial Unicode MS" pitchFamily="50" charset="-127"/>
                <a:ea typeface="Arial Unicode MS" pitchFamily="50" charset="-127"/>
                <a:cs typeface="Arial Unicode MS" pitchFamily="50" charset="-127"/>
              </a:rPr>
              <a:t>-cal citizenship, etc. </a:t>
            </a:r>
          </a:p>
          <a:p>
            <a:pPr>
              <a:defRPr/>
            </a:pPr>
            <a:r>
              <a:rPr lang="en-US" altLang="ko-KR" dirty="0" smtClean="0">
                <a:latin typeface="Arial Unicode MS" pitchFamily="50" charset="-127"/>
                <a:ea typeface="Arial Unicode MS" pitchFamily="50" charset="-127"/>
                <a:cs typeface="Arial Unicode MS" pitchFamily="50" charset="-127"/>
              </a:rPr>
              <a:t>Localizing international human rights vs.</a:t>
            </a:r>
          </a:p>
          <a:p>
            <a:pPr>
              <a:buNone/>
              <a:defRPr/>
            </a:pPr>
            <a:r>
              <a:rPr lang="en-US" altLang="ko-KR" dirty="0" smtClean="0">
                <a:latin typeface="Arial Unicode MS" pitchFamily="50" charset="-127"/>
                <a:ea typeface="Arial Unicode MS" pitchFamily="50" charset="-127"/>
                <a:cs typeface="Arial Unicode MS" pitchFamily="50" charset="-127"/>
              </a:rPr>
              <a:t>   Globalizing human rights from below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Human Rights City </a:t>
            </a:r>
            <a:endParaRPr lang="ko-KR" altLang="en-US" dirty="0"/>
          </a:p>
        </p:txBody>
      </p:sp>
      <p:sp>
        <p:nvSpPr>
          <p:cNvPr id="3" name="내용 개체 틀 2"/>
          <p:cNvSpPr>
            <a:spLocks noGrp="1"/>
          </p:cNvSpPr>
          <p:nvPr>
            <p:ph idx="1"/>
          </p:nvPr>
        </p:nvSpPr>
        <p:spPr>
          <a:xfrm>
            <a:off x="457200" y="1428736"/>
            <a:ext cx="8229600" cy="5143536"/>
          </a:xfrm>
        </p:spPr>
        <p:txBody>
          <a:bodyPr>
            <a:normAutofit fontScale="40000" lnSpcReduction="20000"/>
          </a:bodyPr>
          <a:lstStyle/>
          <a:p>
            <a:pPr lvl="0" algn="ctr">
              <a:buNone/>
            </a:pPr>
            <a:r>
              <a:rPr lang="en-GB" sz="4200" b="1" dirty="0" smtClean="0"/>
              <a:t>From </a:t>
            </a:r>
            <a:r>
              <a:rPr lang="en-GB" sz="4200" b="1" dirty="0" err="1" smtClean="0"/>
              <a:t>Gwangju</a:t>
            </a:r>
            <a:r>
              <a:rPr lang="en-GB" sz="4200" b="1" dirty="0" smtClean="0"/>
              <a:t> Declaration on a Human Right City (May 17, 2011) </a:t>
            </a:r>
          </a:p>
          <a:p>
            <a:pPr lvl="0">
              <a:buNone/>
            </a:pPr>
            <a:endParaRPr lang="en-GB" sz="3600" dirty="0" smtClean="0"/>
          </a:p>
          <a:p>
            <a:pPr lvl="0">
              <a:buNone/>
            </a:pPr>
            <a:r>
              <a:rPr lang="en-GB" sz="5000" dirty="0" smtClean="0"/>
              <a:t>‘Human rights city’ was defined as ‘both a local community and a socio-political process in a local context where human rights play a key role as fundamental values and guiding principles’. </a:t>
            </a:r>
            <a:endParaRPr lang="ko-KR" altLang="en-US" sz="5000" dirty="0" smtClean="0"/>
          </a:p>
          <a:p>
            <a:pPr>
              <a:buNone/>
            </a:pPr>
            <a:r>
              <a:rPr lang="en-GB" sz="4200" dirty="0" smtClean="0"/>
              <a:t> </a:t>
            </a:r>
            <a:endParaRPr lang="ko-KR" altLang="en-US" sz="4200" dirty="0" smtClean="0"/>
          </a:p>
          <a:p>
            <a:pPr lvl="0">
              <a:buNone/>
            </a:pPr>
            <a:r>
              <a:rPr lang="en-GB" sz="5000" dirty="0" smtClean="0"/>
              <a:t>‘Human rights city’ was understood as ‘human rights governance in a local context’ where local government, local parliament, civil society, private sector organizations and other stakeholders work together to improve quality of life for all inhabitants in a spirit of partnership based on human rights standards and norms.  </a:t>
            </a:r>
            <a:endParaRPr lang="ko-KR" altLang="en-US" sz="5000" dirty="0" smtClean="0"/>
          </a:p>
          <a:p>
            <a:pPr>
              <a:buNone/>
            </a:pPr>
            <a:r>
              <a:rPr lang="en-GB" sz="4200" dirty="0" smtClean="0"/>
              <a:t> </a:t>
            </a:r>
            <a:endParaRPr lang="ko-KR" altLang="en-US" sz="4200" dirty="0" smtClean="0"/>
          </a:p>
          <a:p>
            <a:pPr lvl="0">
              <a:buNone/>
            </a:pPr>
            <a:r>
              <a:rPr lang="en-GB" sz="5000" dirty="0" smtClean="0"/>
              <a:t>‘Human rights city’ also means, in practical terms, that all inhabitants, regardless of race, sex, </a:t>
            </a:r>
            <a:r>
              <a:rPr lang="en-GB" sz="5000" dirty="0" err="1" smtClean="0"/>
              <a:t>color</a:t>
            </a:r>
            <a:r>
              <a:rPr lang="en-GB" sz="5000" dirty="0" smtClean="0"/>
              <a:t>, nationality, ethnic background and social status, and in particular minorities and any other vulnerable groups who are socially vulnerable and marginalized, can participate fully in decision-making and policy-implementation processes that affect their lives in accordance with such human rights principles as non-discrimination, rule of law, participation, empowerment, transparency and accountability. </a:t>
            </a:r>
            <a:endParaRPr lang="ko-KR" altLang="en-US" sz="5000" dirty="0" smtClean="0"/>
          </a:p>
          <a:p>
            <a:endParaRPr lang="ko-KR"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5720" y="274638"/>
            <a:ext cx="8715436" cy="1143000"/>
          </a:xfrm>
        </p:spPr>
        <p:txBody>
          <a:bodyPr>
            <a:normAutofit/>
          </a:bodyPr>
          <a:lstStyle/>
          <a:p>
            <a:r>
              <a:rPr lang="en-US" altLang="ko-KR" sz="3600" b="1" dirty="0" smtClean="0"/>
              <a:t>Human Rights Cities in South Korea</a:t>
            </a:r>
            <a:endParaRPr lang="ko-KR" altLang="en-US" sz="3600" b="1" dirty="0"/>
          </a:p>
        </p:txBody>
      </p:sp>
      <p:sp>
        <p:nvSpPr>
          <p:cNvPr id="3" name="내용 개체 틀 2"/>
          <p:cNvSpPr>
            <a:spLocks noGrp="1"/>
          </p:cNvSpPr>
          <p:nvPr>
            <p:ph idx="1"/>
          </p:nvPr>
        </p:nvSpPr>
        <p:spPr/>
        <p:txBody>
          <a:bodyPr>
            <a:normAutofit/>
          </a:bodyPr>
          <a:lstStyle/>
          <a:p>
            <a:pPr latinLnBrk="0"/>
            <a:r>
              <a:rPr lang="en-US" altLang="ko-KR" sz="2600" dirty="0" smtClean="0">
                <a:latin typeface="Arial Unicode MS" pitchFamily="50" charset="-127"/>
                <a:ea typeface="Arial Unicode MS" pitchFamily="50" charset="-127"/>
                <a:cs typeface="Arial Unicode MS" pitchFamily="50" charset="-127"/>
              </a:rPr>
              <a:t>As of May 2015, Human Rights Ordinance enacted </a:t>
            </a:r>
          </a:p>
          <a:p>
            <a:pPr lvl="1" latinLnBrk="0"/>
            <a:r>
              <a:rPr lang="en-US" altLang="ko-KR" sz="2200" dirty="0" smtClean="0">
                <a:latin typeface="Arial Unicode MS" pitchFamily="50" charset="-127"/>
                <a:ea typeface="Arial Unicode MS" pitchFamily="50" charset="-127"/>
                <a:cs typeface="Arial Unicode MS" pitchFamily="50" charset="-127"/>
              </a:rPr>
              <a:t>13 out of 17 Metropolitan Self-Government (77%) </a:t>
            </a:r>
          </a:p>
          <a:p>
            <a:pPr lvl="1" latinLnBrk="0"/>
            <a:r>
              <a:rPr lang="en-US" altLang="ko-KR" sz="2200" dirty="0" smtClean="0">
                <a:latin typeface="Arial Unicode MS" pitchFamily="50" charset="-127"/>
                <a:ea typeface="Arial Unicode MS" pitchFamily="50" charset="-127"/>
                <a:cs typeface="Arial Unicode MS" pitchFamily="50" charset="-127"/>
              </a:rPr>
              <a:t>74 out of 246 Local Self-Governments (30%) </a:t>
            </a:r>
          </a:p>
          <a:p>
            <a:pPr latinLnBrk="0"/>
            <a:r>
              <a:rPr lang="en-US" altLang="ko-KR" sz="2600" dirty="0" err="1" smtClean="0">
                <a:latin typeface="Arial Unicode MS" pitchFamily="50" charset="-127"/>
                <a:ea typeface="Arial Unicode MS" pitchFamily="50" charset="-127"/>
                <a:cs typeface="Arial Unicode MS" pitchFamily="50" charset="-127"/>
              </a:rPr>
              <a:t>Gwanju</a:t>
            </a:r>
            <a:r>
              <a:rPr lang="en-US" altLang="ko-KR" sz="2600" dirty="0" smtClean="0">
                <a:latin typeface="Arial Unicode MS" pitchFamily="50" charset="-127"/>
                <a:ea typeface="Arial Unicode MS" pitchFamily="50" charset="-127"/>
                <a:cs typeface="Arial Unicode MS" pitchFamily="50" charset="-127"/>
              </a:rPr>
              <a:t> and Seoul Metropolitan City are two leading cities with various programs and initiatives: </a:t>
            </a:r>
          </a:p>
          <a:p>
            <a:pPr lvl="1" latinLnBrk="0">
              <a:buFontTx/>
              <a:buChar char="-"/>
            </a:pPr>
            <a:r>
              <a:rPr lang="en-US" altLang="ko-KR" sz="2400" dirty="0" smtClean="0">
                <a:latin typeface="Arial Unicode MS" pitchFamily="50" charset="-127"/>
                <a:ea typeface="Arial Unicode MS" pitchFamily="50" charset="-127"/>
                <a:cs typeface="Arial Unicode MS" pitchFamily="50" charset="-127"/>
              </a:rPr>
              <a:t>Human Rights Office</a:t>
            </a:r>
          </a:p>
          <a:p>
            <a:pPr lvl="1" latinLnBrk="0">
              <a:buFontTx/>
              <a:buChar char="-"/>
            </a:pPr>
            <a:r>
              <a:rPr lang="en-US" altLang="ko-KR" sz="2400" dirty="0" smtClean="0">
                <a:latin typeface="Arial Unicode MS" pitchFamily="50" charset="-127"/>
                <a:ea typeface="Arial Unicode MS" pitchFamily="50" charset="-127"/>
                <a:cs typeface="Arial Unicode MS" pitchFamily="50" charset="-127"/>
              </a:rPr>
              <a:t>Municipal Human Rights Commission</a:t>
            </a:r>
          </a:p>
          <a:p>
            <a:pPr lvl="1" latinLnBrk="0">
              <a:buFontTx/>
              <a:buChar char="-"/>
            </a:pPr>
            <a:r>
              <a:rPr lang="en-US" altLang="ko-KR" sz="2400" dirty="0" smtClean="0">
                <a:latin typeface="Arial Unicode MS" pitchFamily="50" charset="-127"/>
                <a:ea typeface="Arial Unicode MS" pitchFamily="50" charset="-127"/>
                <a:cs typeface="Arial Unicode MS" pitchFamily="50" charset="-127"/>
              </a:rPr>
              <a:t>Remedy procedures: Ombudsman  </a:t>
            </a:r>
          </a:p>
          <a:p>
            <a:pPr lvl="1" latinLnBrk="0">
              <a:buFontTx/>
              <a:buChar char="-"/>
            </a:pPr>
            <a:r>
              <a:rPr lang="en-US" altLang="ko-KR" sz="2400" dirty="0" smtClean="0">
                <a:latin typeface="Arial Unicode MS" pitchFamily="50" charset="-127"/>
                <a:ea typeface="Arial Unicode MS" pitchFamily="50" charset="-127"/>
                <a:cs typeface="Arial Unicode MS" pitchFamily="50" charset="-127"/>
              </a:rPr>
              <a:t>Human Rights Action Plan </a:t>
            </a:r>
          </a:p>
          <a:p>
            <a:endParaRPr lang="ko-KR"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868346"/>
          </a:xfrm>
        </p:spPr>
        <p:txBody>
          <a:bodyPr>
            <a:normAutofit/>
          </a:bodyPr>
          <a:lstStyle/>
          <a:p>
            <a:r>
              <a:rPr lang="en-US" altLang="ko-KR" sz="4000" dirty="0" smtClean="0"/>
              <a:t>Structure and Components </a:t>
            </a:r>
            <a:endParaRPr lang="ko-KR" altLang="en-US" sz="4000" dirty="0"/>
          </a:p>
        </p:txBody>
      </p:sp>
      <p:graphicFrame>
        <p:nvGraphicFramePr>
          <p:cNvPr id="4" name="내용 개체 틀 3"/>
          <p:cNvGraphicFramePr>
            <a:graphicFrameLocks noGrp="1"/>
          </p:cNvGraphicFramePr>
          <p:nvPr>
            <p:ph idx="1"/>
          </p:nvPr>
        </p:nvGraphicFramePr>
        <p:xfrm>
          <a:off x="357158" y="1001719"/>
          <a:ext cx="8501122" cy="5748240"/>
        </p:xfrm>
        <a:graphic>
          <a:graphicData uri="http://schemas.openxmlformats.org/drawingml/2006/table">
            <a:tbl>
              <a:tblPr firstRow="1" bandRow="1">
                <a:tableStyleId>{5C22544A-7EE6-4342-B048-85BDC9FD1C3A}</a:tableStyleId>
              </a:tblPr>
              <a:tblGrid>
                <a:gridCol w="1571636"/>
                <a:gridCol w="6929486"/>
              </a:tblGrid>
              <a:tr h="498455">
                <a:tc>
                  <a:txBody>
                    <a:bodyPr/>
                    <a:lstStyle/>
                    <a:p>
                      <a:pPr algn="ctr" latinLnBrk="1"/>
                      <a:r>
                        <a:rPr lang="en-US" altLang="ko-KR" dirty="0" smtClean="0"/>
                        <a:t>Structure </a:t>
                      </a:r>
                      <a:endParaRPr lang="ko-KR" altLang="en-US" dirty="0"/>
                    </a:p>
                  </a:txBody>
                  <a:tcPr/>
                </a:tc>
                <a:tc>
                  <a:txBody>
                    <a:bodyPr/>
                    <a:lstStyle/>
                    <a:p>
                      <a:pPr algn="ctr" latinLnBrk="1"/>
                      <a:r>
                        <a:rPr lang="en-US" altLang="ko-KR" dirty="0" smtClean="0"/>
                        <a:t>Components </a:t>
                      </a:r>
                      <a:endParaRPr lang="ko-KR" altLang="en-US" dirty="0"/>
                    </a:p>
                  </a:txBody>
                  <a:tcPr/>
                </a:tc>
              </a:tr>
              <a:tr h="1500745">
                <a:tc>
                  <a:txBody>
                    <a:bodyPr/>
                    <a:lstStyle/>
                    <a:p>
                      <a:pPr algn="ctr" latinLnBrk="1"/>
                      <a:endParaRPr lang="en-US" altLang="ko-KR" b="1" dirty="0" smtClean="0"/>
                    </a:p>
                    <a:p>
                      <a:pPr algn="ctr" latinLnBrk="1"/>
                      <a:endParaRPr lang="en-US" altLang="ko-KR" b="1" dirty="0" smtClean="0"/>
                    </a:p>
                    <a:p>
                      <a:pPr algn="ctr" latinLnBrk="1"/>
                      <a:r>
                        <a:rPr lang="en-US" altLang="ko-KR" b="1" dirty="0" smtClean="0"/>
                        <a:t>Standards</a:t>
                      </a:r>
                      <a:r>
                        <a:rPr lang="en-US" altLang="ko-KR" b="1" baseline="0" dirty="0" smtClean="0"/>
                        <a:t> </a:t>
                      </a:r>
                      <a:endParaRPr lang="ko-KR" altLang="en-US" b="1" dirty="0"/>
                    </a:p>
                  </a:txBody>
                  <a:tcPr/>
                </a:tc>
                <a:tc>
                  <a:txBody>
                    <a:bodyPr/>
                    <a:lstStyle/>
                    <a:p>
                      <a:pPr latinLnBrk="1">
                        <a:buFontTx/>
                        <a:buNone/>
                      </a:pPr>
                      <a:r>
                        <a:rPr lang="en-US" altLang="ko-KR" dirty="0" smtClean="0"/>
                        <a:t>Local (Municipal) Human Rights Charter (Declaration)</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Human Rights Ordinance – </a:t>
                      </a:r>
                      <a:r>
                        <a:rPr lang="en-US" altLang="ko-KR" dirty="0" err="1" smtClean="0"/>
                        <a:t>Sectoral</a:t>
                      </a:r>
                      <a:r>
                        <a:rPr lang="en-US" altLang="ko-KR" baseline="0" dirty="0" smtClean="0"/>
                        <a:t> or Thematic</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baseline="0" dirty="0" smtClean="0"/>
                        <a:t>Human Rights Ordinance – basic or framework </a:t>
                      </a:r>
                      <a:endParaRPr lang="en-US" altLang="ko-KR" dirty="0" smtClean="0"/>
                    </a:p>
                    <a:p>
                      <a:pPr latinLnBrk="1">
                        <a:buFontTx/>
                        <a:buNone/>
                      </a:pPr>
                      <a:r>
                        <a:rPr lang="en-US" altLang="ko-KR" dirty="0" smtClean="0"/>
                        <a:t>Guiding Principles on Human Rights</a:t>
                      </a:r>
                      <a:r>
                        <a:rPr lang="en-US" altLang="ko-KR" baseline="0" dirty="0" smtClean="0"/>
                        <a:t> City</a:t>
                      </a:r>
                    </a:p>
                    <a:p>
                      <a:pPr latinLnBrk="1">
                        <a:buFontTx/>
                        <a:buNone/>
                      </a:pPr>
                      <a:r>
                        <a:rPr lang="en-US" altLang="ko-KR" baseline="0" dirty="0" smtClean="0"/>
                        <a:t>Implementation Guideline for Human Rights City </a:t>
                      </a:r>
                    </a:p>
                    <a:p>
                      <a:pPr latinLnBrk="1">
                        <a:buFontTx/>
                        <a:buNone/>
                      </a:pPr>
                      <a:r>
                        <a:rPr lang="en-US" altLang="ko-KR" baseline="0" dirty="0" smtClean="0"/>
                        <a:t>Human Rights Code of Conduct </a:t>
                      </a:r>
                      <a:endParaRPr lang="ko-KR" altLang="en-US" dirty="0"/>
                    </a:p>
                  </a:txBody>
                  <a:tcPr/>
                </a:tc>
              </a:tr>
              <a:tr h="1500745">
                <a:tc>
                  <a:txBody>
                    <a:bodyPr/>
                    <a:lstStyle/>
                    <a:p>
                      <a:pPr algn="ctr" latinLnBrk="1"/>
                      <a:endParaRPr lang="en-US" altLang="ko-KR" b="1" dirty="0" smtClean="0"/>
                    </a:p>
                    <a:p>
                      <a:pPr algn="ctr" latinLnBrk="1"/>
                      <a:endParaRPr lang="en-US" altLang="ko-KR" b="1" dirty="0" smtClean="0"/>
                    </a:p>
                    <a:p>
                      <a:pPr algn="ctr" latinLnBrk="1"/>
                      <a:r>
                        <a:rPr lang="en-US" altLang="ko-KR" b="1" dirty="0" smtClean="0"/>
                        <a:t>Institution</a:t>
                      </a:r>
                      <a:endParaRPr lang="ko-KR" altLang="en-US" b="1" dirty="0"/>
                    </a:p>
                  </a:txBody>
                  <a:tcPr/>
                </a:tc>
                <a:tc>
                  <a:txBody>
                    <a:bodyPr/>
                    <a:lstStyle/>
                    <a:p>
                      <a:pPr latinLnBrk="1">
                        <a:buFontTx/>
                        <a:buNone/>
                      </a:pPr>
                      <a:r>
                        <a:rPr lang="en-US" altLang="ko-KR" dirty="0" smtClean="0"/>
                        <a:t>Human Rights Committee, Local Council</a:t>
                      </a:r>
                      <a:r>
                        <a:rPr lang="en-US" altLang="ko-KR" baseline="0" dirty="0" smtClean="0"/>
                        <a:t> (Parliament) </a:t>
                      </a:r>
                      <a:endParaRPr lang="en-US" altLang="ko-KR" dirty="0" smtClean="0"/>
                    </a:p>
                    <a:p>
                      <a:pPr latinLnBrk="1">
                        <a:buFontTx/>
                        <a:buNone/>
                      </a:pPr>
                      <a:r>
                        <a:rPr lang="en-US" altLang="ko-KR" dirty="0" smtClean="0"/>
                        <a:t>Local Human Rights</a:t>
                      </a:r>
                      <a:r>
                        <a:rPr lang="en-US" altLang="ko-KR" baseline="0" dirty="0" smtClean="0"/>
                        <a:t> Commission (Committee)</a:t>
                      </a:r>
                    </a:p>
                    <a:p>
                      <a:pPr latinLnBrk="1">
                        <a:buFontTx/>
                        <a:buNone/>
                      </a:pPr>
                      <a:r>
                        <a:rPr lang="en-US" altLang="ko-KR" baseline="0" dirty="0" smtClean="0"/>
                        <a:t>Ombudsman </a:t>
                      </a:r>
                      <a:endParaRPr lang="en-US" altLang="ko-KR" dirty="0" smtClean="0"/>
                    </a:p>
                    <a:p>
                      <a:pPr latinLnBrk="1">
                        <a:buFontTx/>
                        <a:buNone/>
                      </a:pPr>
                      <a:r>
                        <a:rPr lang="en-US" altLang="ko-KR" dirty="0" smtClean="0"/>
                        <a:t>Human</a:t>
                      </a:r>
                      <a:r>
                        <a:rPr lang="en-US" altLang="ko-KR" baseline="0" dirty="0" smtClean="0"/>
                        <a:t> Rights Office (Bureau) </a:t>
                      </a:r>
                    </a:p>
                    <a:p>
                      <a:pPr latinLnBrk="1">
                        <a:buFontTx/>
                        <a:buNone/>
                      </a:pPr>
                      <a:r>
                        <a:rPr lang="en-US" altLang="ko-KR" baseline="0" dirty="0" smtClean="0"/>
                        <a:t>Human Rights Center </a:t>
                      </a:r>
                      <a:endParaRPr lang="ko-KR" altLang="en-US" dirty="0"/>
                    </a:p>
                  </a:txBody>
                  <a:tcPr/>
                </a:tc>
              </a:tr>
              <a:tr h="1667533">
                <a:tc>
                  <a:txBody>
                    <a:bodyPr/>
                    <a:lstStyle/>
                    <a:p>
                      <a:pPr algn="ctr" latinLnBrk="1"/>
                      <a:endParaRPr lang="en-US" altLang="ko-KR" b="1" dirty="0" smtClean="0"/>
                    </a:p>
                    <a:p>
                      <a:pPr algn="ctr" latinLnBrk="1"/>
                      <a:endParaRPr lang="en-US" altLang="ko-KR" b="1" dirty="0" smtClean="0"/>
                    </a:p>
                    <a:p>
                      <a:pPr algn="ctr" latinLnBrk="1"/>
                      <a:r>
                        <a:rPr lang="en-US" altLang="ko-KR" b="1" dirty="0" smtClean="0"/>
                        <a:t>Policy </a:t>
                      </a:r>
                      <a:endParaRPr lang="ko-KR" altLang="en-US" b="1" dirty="0"/>
                    </a:p>
                  </a:txBody>
                  <a:tcPr/>
                </a:tc>
                <a:tc>
                  <a:txBody>
                    <a:bodyPr/>
                    <a:lstStyle/>
                    <a:p>
                      <a:pPr latinLnBrk="1">
                        <a:buFontTx/>
                        <a:buNone/>
                      </a:pPr>
                      <a:r>
                        <a:rPr lang="en-US" altLang="ko-KR" baseline="0" dirty="0" smtClean="0"/>
                        <a:t>Human Rights Baseline Study </a:t>
                      </a:r>
                    </a:p>
                    <a:p>
                      <a:pPr latinLnBrk="1">
                        <a:buFontTx/>
                        <a:buNone/>
                      </a:pPr>
                      <a:r>
                        <a:rPr lang="en-US" altLang="ko-KR" baseline="0" dirty="0" smtClean="0"/>
                        <a:t>Human Rights Local Action Plan (LAP)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Human Rights Impact Assessment</a:t>
                      </a:r>
                      <a:r>
                        <a:rPr lang="en-US" altLang="ko-KR" baseline="0" dirty="0" smtClean="0"/>
                        <a:t> </a:t>
                      </a:r>
                    </a:p>
                    <a:p>
                      <a:pPr latinLnBrk="1">
                        <a:buFontTx/>
                        <a:buNone/>
                      </a:pPr>
                      <a:r>
                        <a:rPr lang="en-US" altLang="ko-KR" baseline="0" dirty="0" smtClean="0"/>
                        <a:t>Human Rights Indicators </a:t>
                      </a:r>
                    </a:p>
                    <a:p>
                      <a:pPr latinLnBrk="1">
                        <a:buFontTx/>
                        <a:buNone/>
                      </a:pPr>
                      <a:r>
                        <a:rPr lang="en-US" altLang="ko-KR" dirty="0" smtClean="0"/>
                        <a:t>Human Rights-based Participatory</a:t>
                      </a:r>
                      <a:r>
                        <a:rPr lang="en-US" altLang="ko-KR" baseline="0" dirty="0" smtClean="0"/>
                        <a:t> </a:t>
                      </a:r>
                      <a:r>
                        <a:rPr lang="en-US" altLang="ko-KR" dirty="0" smtClean="0"/>
                        <a:t>Budgeting</a:t>
                      </a:r>
                      <a:r>
                        <a:rPr lang="en-US" altLang="ko-KR" baseline="0" dirty="0" smtClean="0"/>
                        <a:t> </a:t>
                      </a:r>
                      <a:endParaRPr lang="en-US" altLang="ko-KR" baseline="0" dirty="0" smtClean="0"/>
                    </a:p>
                    <a:p>
                      <a:pPr latinLnBrk="1">
                        <a:buFontTx/>
                        <a:buNone/>
                      </a:pPr>
                      <a:r>
                        <a:rPr lang="en-US" altLang="ko-KR" baseline="0" dirty="0" smtClean="0"/>
                        <a:t>Human Rights audit </a:t>
                      </a:r>
                      <a:endParaRPr lang="en-US" altLang="ko-KR" baseline="0" dirty="0" smtClean="0"/>
                    </a:p>
                    <a:p>
                      <a:pPr latinLnBrk="1">
                        <a:buFontTx/>
                        <a:buNone/>
                      </a:pPr>
                      <a:r>
                        <a:rPr lang="en-US" altLang="ko-KR" baseline="0" dirty="0" smtClean="0"/>
                        <a:t>Human Rights Education or Training </a:t>
                      </a:r>
                      <a:endParaRPr lang="ko-KR" altLang="en-US"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Why HRC in S. Korea? </a:t>
            </a:r>
            <a:endParaRPr lang="ko-KR" altLang="en-US" dirty="0"/>
          </a:p>
        </p:txBody>
      </p:sp>
      <p:sp>
        <p:nvSpPr>
          <p:cNvPr id="3" name="내용 개체 틀 2"/>
          <p:cNvSpPr>
            <a:spLocks noGrp="1"/>
          </p:cNvSpPr>
          <p:nvPr>
            <p:ph idx="1"/>
          </p:nvPr>
        </p:nvSpPr>
        <p:spPr>
          <a:xfrm>
            <a:off x="457200" y="1600200"/>
            <a:ext cx="8472518" cy="4525963"/>
          </a:xfrm>
        </p:spPr>
        <p:txBody>
          <a:bodyPr>
            <a:normAutofit fontScale="85000" lnSpcReduction="20000"/>
          </a:bodyPr>
          <a:lstStyle/>
          <a:p>
            <a:pPr marL="514350" indent="-514350">
              <a:buFont typeface="+mj-lt"/>
              <a:buAutoNum type="arabicParenR"/>
            </a:pPr>
            <a:r>
              <a:rPr lang="en-US" altLang="ko-KR" dirty="0" smtClean="0">
                <a:latin typeface="Arial Unicode MS" pitchFamily="50" charset="-127"/>
                <a:ea typeface="Arial Unicode MS" pitchFamily="50" charset="-127"/>
                <a:cs typeface="Arial Unicode MS" pitchFamily="50" charset="-127"/>
              </a:rPr>
              <a:t>‘Trickle-down effect’ – human rights awareness and mainstreaming, domestic implementation of human rights, etc. </a:t>
            </a:r>
          </a:p>
          <a:p>
            <a:pPr marL="514350" indent="-514350">
              <a:buFont typeface="+mj-lt"/>
              <a:buAutoNum type="arabicParenR"/>
            </a:pPr>
            <a:r>
              <a:rPr lang="en-US" altLang="ko-KR" dirty="0" smtClean="0">
                <a:latin typeface="Arial Unicode MS" pitchFamily="50" charset="-127"/>
                <a:ea typeface="Arial Unicode MS" pitchFamily="50" charset="-127"/>
                <a:cs typeface="Arial Unicode MS" pitchFamily="50" charset="-127"/>
              </a:rPr>
              <a:t>‘Top-down’ – Policy recommendation by the National Human Rights Commission of Korea in April 2012 </a:t>
            </a:r>
          </a:p>
          <a:p>
            <a:pPr marL="514350" indent="-514350">
              <a:buFont typeface="+mj-lt"/>
              <a:buAutoNum type="arabicParenR"/>
            </a:pPr>
            <a:r>
              <a:rPr lang="en-US" altLang="ko-KR" dirty="0" smtClean="0">
                <a:latin typeface="Arial Unicode MS" pitchFamily="50" charset="-127"/>
                <a:ea typeface="Arial Unicode MS" pitchFamily="50" charset="-127"/>
                <a:cs typeface="Arial Unicode MS" pitchFamily="50" charset="-127"/>
              </a:rPr>
              <a:t>‘Bottom-up’ : joint initiative of grassroots and human rights movement/community  </a:t>
            </a:r>
          </a:p>
          <a:p>
            <a:pPr marL="514350" indent="-514350">
              <a:buFont typeface="+mj-lt"/>
              <a:buAutoNum type="arabicParenR"/>
            </a:pPr>
            <a:r>
              <a:rPr lang="en-US" altLang="ko-KR" dirty="0" smtClean="0">
                <a:latin typeface="Arial Unicode MS" pitchFamily="50" charset="-127"/>
                <a:ea typeface="Arial Unicode MS" pitchFamily="50" charset="-127"/>
                <a:cs typeface="Arial Unicode MS" pitchFamily="50" charset="-127"/>
              </a:rPr>
              <a:t>‘Human right city’ as new and innovative paradigm for municipal administration or governance</a:t>
            </a:r>
          </a:p>
          <a:p>
            <a:pPr marL="514350" indent="-514350">
              <a:buFont typeface="+mj-lt"/>
              <a:buAutoNum type="arabicParenR"/>
            </a:pPr>
            <a:r>
              <a:rPr lang="en-US" altLang="ko-KR" dirty="0" smtClean="0">
                <a:latin typeface="Arial Unicode MS" pitchFamily="50" charset="-127"/>
                <a:ea typeface="Arial Unicode MS" pitchFamily="50" charset="-127"/>
                <a:cs typeface="Arial Unicode MS" pitchFamily="50" charset="-127"/>
              </a:rPr>
              <a:t>New approaches to address urban problems (housing, transportation, public space, etc.)</a:t>
            </a:r>
            <a:endParaRPr lang="ko-KR" altLang="en-US" dirty="0">
              <a:latin typeface="Arial Unicode MS" pitchFamily="50" charset="-127"/>
              <a:ea typeface="Arial Unicode MS" pitchFamily="50" charset="-127"/>
              <a:cs typeface="Arial Unicode MS" pitchFamily="50" charset="-12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Unicode MS" pitchFamily="50" charset="-127"/>
                <a:ea typeface="Arial Unicode MS" pitchFamily="50" charset="-127"/>
                <a:cs typeface="Arial Unicode MS" pitchFamily="50" charset="-127"/>
              </a:rPr>
              <a:t>Challenges</a:t>
            </a:r>
            <a:endParaRPr lang="ko-KR" altLang="en-US"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idx="1"/>
          </p:nvPr>
        </p:nvSpPr>
        <p:spPr>
          <a:xfrm>
            <a:off x="457200" y="1600200"/>
            <a:ext cx="8229600" cy="4757758"/>
          </a:xfrm>
        </p:spPr>
        <p:txBody>
          <a:bodyPr>
            <a:normAutofit fontScale="55000" lnSpcReduction="20000"/>
          </a:bodyPr>
          <a:lstStyle/>
          <a:p>
            <a:pPr marL="514350" indent="-514350" fontAlgn="base">
              <a:buFont typeface="+mj-lt"/>
              <a:buAutoNum type="arabicParenR"/>
            </a:pPr>
            <a:r>
              <a:rPr lang="en-US" b="1" dirty="0" smtClean="0"/>
              <a:t>Citizens’ participation </a:t>
            </a:r>
            <a:r>
              <a:rPr lang="en-US" dirty="0" smtClean="0"/>
              <a:t>– “Free, Active and Meaningful” participation by ordinary citizens  </a:t>
            </a:r>
          </a:p>
          <a:p>
            <a:pPr marL="514350" indent="-514350" fontAlgn="base">
              <a:buFont typeface="+mj-lt"/>
              <a:buAutoNum type="arabicParenR"/>
            </a:pPr>
            <a:endParaRPr lang="ko-KR" altLang="en-US" dirty="0" smtClean="0"/>
          </a:p>
          <a:p>
            <a:pPr marL="514350" indent="-514350" fontAlgn="base">
              <a:buFont typeface="+mj-lt"/>
              <a:buAutoNum type="arabicParenR"/>
            </a:pPr>
            <a:r>
              <a:rPr lang="en-US" b="1" dirty="0" smtClean="0"/>
              <a:t>Legal foundation </a:t>
            </a:r>
            <a:r>
              <a:rPr lang="en-US" dirty="0" smtClean="0"/>
              <a:t>and legitimacy of the human rights city</a:t>
            </a:r>
          </a:p>
          <a:p>
            <a:pPr marL="514350" indent="-514350" fontAlgn="base">
              <a:buNone/>
            </a:pPr>
            <a:r>
              <a:rPr lang="en-US" dirty="0" smtClean="0"/>
              <a:t>      Ordinance, charter and national legislation on de-</a:t>
            </a:r>
            <a:r>
              <a:rPr lang="en-US" dirty="0" err="1" smtClean="0"/>
              <a:t>centralisation</a:t>
            </a:r>
            <a:r>
              <a:rPr lang="en-US" dirty="0" smtClean="0"/>
              <a:t> or local autonomy in terms of budget and human resources. </a:t>
            </a:r>
          </a:p>
          <a:p>
            <a:pPr marL="514350" indent="-514350" fontAlgn="base">
              <a:buFont typeface="+mj-lt"/>
              <a:buAutoNum type="arabicParenR"/>
            </a:pPr>
            <a:endParaRPr lang="ko-KR" altLang="en-US" dirty="0" smtClean="0"/>
          </a:p>
          <a:p>
            <a:pPr marL="514350" indent="-514350" fontAlgn="base">
              <a:buFont typeface="+mj-lt"/>
              <a:buAutoNum type="arabicParenR"/>
            </a:pPr>
            <a:r>
              <a:rPr lang="en-US" b="1" dirty="0" smtClean="0"/>
              <a:t>Coordination </a:t>
            </a:r>
            <a:r>
              <a:rPr lang="en-US" dirty="0" smtClean="0"/>
              <a:t>between national (central, federal) government and  sub-national (local) government and </a:t>
            </a:r>
            <a:r>
              <a:rPr lang="en-US" b="1" dirty="0" smtClean="0"/>
              <a:t>Cooperation </a:t>
            </a:r>
            <a:r>
              <a:rPr lang="en-US" dirty="0" smtClean="0"/>
              <a:t>among local (urban-rural) governments.</a:t>
            </a:r>
          </a:p>
          <a:p>
            <a:pPr marL="514350" indent="-514350" fontAlgn="base">
              <a:buFont typeface="+mj-lt"/>
              <a:buAutoNum type="arabicParenR"/>
            </a:pPr>
            <a:endParaRPr lang="en-US" dirty="0" smtClean="0"/>
          </a:p>
          <a:p>
            <a:pPr marL="514350" indent="-514350" fontAlgn="base">
              <a:buFont typeface="+mj-lt"/>
              <a:buAutoNum type="arabicParenR"/>
            </a:pPr>
            <a:r>
              <a:rPr lang="en-US" b="1" dirty="0" smtClean="0"/>
              <a:t>Human rights-based approach (HRBA) </a:t>
            </a:r>
            <a:r>
              <a:rPr lang="en-US" dirty="0" smtClean="0"/>
              <a:t>to municipal administration or governance (e.g. human rights action plan, human rights indicators, human rights impact assessment, etc.) </a:t>
            </a:r>
          </a:p>
          <a:p>
            <a:pPr marL="514350" indent="-514350" fontAlgn="base">
              <a:buFont typeface="+mj-lt"/>
              <a:buAutoNum type="arabicParenR"/>
            </a:pPr>
            <a:endParaRPr lang="ko-KR" altLang="en-US" dirty="0" smtClean="0"/>
          </a:p>
          <a:p>
            <a:pPr marL="514350" indent="-514350" fontAlgn="base">
              <a:buFont typeface="+mj-lt"/>
              <a:buAutoNum type="arabicParenR"/>
            </a:pPr>
            <a:r>
              <a:rPr lang="en-US" b="1" dirty="0" smtClean="0"/>
              <a:t>Continuity and sustainability </a:t>
            </a:r>
            <a:r>
              <a:rPr lang="en-US" dirty="0" smtClean="0"/>
              <a:t>of human rights city program – collective ownership and leadership by mayor, local council, civil society, etc.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011222"/>
          </a:xfrm>
        </p:spPr>
        <p:txBody>
          <a:bodyPr>
            <a:normAutofit fontScale="90000"/>
          </a:bodyPr>
          <a:lstStyle/>
          <a:p>
            <a:r>
              <a:rPr lang="en-US" altLang="ko-KR" dirty="0" err="1" smtClean="0">
                <a:latin typeface="Arial Unicode MS" pitchFamily="50" charset="-127"/>
                <a:ea typeface="Arial Unicode MS" pitchFamily="50" charset="-127"/>
                <a:cs typeface="Arial Unicode MS" pitchFamily="50" charset="-127"/>
              </a:rPr>
              <a:t>Gwangju</a:t>
            </a:r>
            <a:r>
              <a:rPr lang="en-US" altLang="ko-KR" dirty="0" smtClean="0">
                <a:latin typeface="Arial Unicode MS" pitchFamily="50" charset="-127"/>
                <a:ea typeface="Arial Unicode MS" pitchFamily="50" charset="-127"/>
                <a:cs typeface="Arial Unicode MS" pitchFamily="50" charset="-127"/>
              </a:rPr>
              <a:t> WHRCF since 2011</a:t>
            </a:r>
            <a:br>
              <a:rPr lang="en-US" altLang="ko-KR" dirty="0" smtClean="0">
                <a:latin typeface="Arial Unicode MS" pitchFamily="50" charset="-127"/>
                <a:ea typeface="Arial Unicode MS" pitchFamily="50" charset="-127"/>
                <a:cs typeface="Arial Unicode MS" pitchFamily="50" charset="-127"/>
              </a:rPr>
            </a:br>
            <a:endParaRPr lang="ko-KR" altLang="en-US" dirty="0"/>
          </a:p>
        </p:txBody>
      </p:sp>
      <p:sp>
        <p:nvSpPr>
          <p:cNvPr id="3" name="내용 개체 틀 2"/>
          <p:cNvSpPr>
            <a:spLocks noGrp="1"/>
          </p:cNvSpPr>
          <p:nvPr>
            <p:ph idx="1"/>
          </p:nvPr>
        </p:nvSpPr>
        <p:spPr>
          <a:xfrm>
            <a:off x="457200" y="1071546"/>
            <a:ext cx="8229600" cy="5054617"/>
          </a:xfrm>
        </p:spPr>
        <p:txBody>
          <a:bodyPr>
            <a:normAutofit/>
          </a:bodyPr>
          <a:lstStyle/>
          <a:p>
            <a:pPr algn="ctr">
              <a:buNone/>
            </a:pPr>
            <a:r>
              <a:rPr lang="en-US" altLang="ko-KR" sz="2400" dirty="0" err="1" smtClean="0">
                <a:solidFill>
                  <a:srgbClr val="0000FF"/>
                </a:solidFill>
                <a:latin typeface="Arial Unicode MS" pitchFamily="50" charset="-127"/>
                <a:ea typeface="Arial Unicode MS" pitchFamily="50" charset="-127"/>
                <a:cs typeface="Arial Unicode MS" pitchFamily="50" charset="-127"/>
              </a:rPr>
              <a:t>Kimdaejung</a:t>
            </a:r>
            <a:r>
              <a:rPr lang="en-US" altLang="ko-KR" sz="2400" dirty="0" smtClean="0">
                <a:solidFill>
                  <a:srgbClr val="0000FF"/>
                </a:solidFill>
                <a:latin typeface="Arial Unicode MS" pitchFamily="50" charset="-127"/>
                <a:ea typeface="Arial Unicode MS" pitchFamily="50" charset="-127"/>
                <a:cs typeface="Arial Unicode MS" pitchFamily="50" charset="-127"/>
              </a:rPr>
              <a:t> Convention Center </a:t>
            </a:r>
          </a:p>
          <a:p>
            <a:pPr algn="ctr">
              <a:buNone/>
            </a:pPr>
            <a:r>
              <a:rPr lang="en-US" altLang="ko-KR" sz="2400" dirty="0" smtClean="0">
                <a:solidFill>
                  <a:srgbClr val="0000FF"/>
                </a:solidFill>
                <a:latin typeface="Arial Unicode MS" pitchFamily="50" charset="-127"/>
                <a:ea typeface="Arial Unicode MS" pitchFamily="50" charset="-127"/>
                <a:cs typeface="Arial Unicode MS" pitchFamily="50" charset="-127"/>
              </a:rPr>
              <a:t>16 to 18 May</a:t>
            </a:r>
          </a:p>
          <a:p>
            <a:endParaRPr lang="en-US" altLang="ko-KR" sz="2800" dirty="0" smtClean="0">
              <a:latin typeface="Arial Unicode MS" pitchFamily="50" charset="-127"/>
              <a:ea typeface="Arial Unicode MS" pitchFamily="50" charset="-127"/>
              <a:cs typeface="Arial Unicode MS" pitchFamily="50" charset="-127"/>
            </a:endParaRPr>
          </a:p>
        </p:txBody>
      </p:sp>
      <p:pic>
        <p:nvPicPr>
          <p:cNvPr id="4" name="그림 3" descr="http://www.whrcf.org/data/file/photo/2039711195_hFrcR1v8_Plenary_SessionA5B0_04.jpg"/>
          <p:cNvPicPr/>
          <p:nvPr/>
        </p:nvPicPr>
        <p:blipFill>
          <a:blip r:embed="rId2" cstate="print"/>
          <a:srcRect/>
          <a:stretch>
            <a:fillRect/>
          </a:stretch>
        </p:blipFill>
        <p:spPr bwMode="auto">
          <a:xfrm>
            <a:off x="3286116" y="2857496"/>
            <a:ext cx="5731510" cy="3821567"/>
          </a:xfrm>
          <a:prstGeom prst="rect">
            <a:avLst/>
          </a:prstGeom>
          <a:noFill/>
          <a:ln w="9525">
            <a:noFill/>
            <a:miter lim="800000"/>
            <a:headEnd/>
            <a:tailEnd/>
          </a:ln>
        </p:spPr>
      </p:pic>
      <p:pic>
        <p:nvPicPr>
          <p:cNvPr id="5" name="그림 4" descr="http://www.uclg-cisdp.org/sites/default/files/styles/newscale/public/WHRCF2015-Banner_150409%20(1)_2.png?itok=YWgESCEA"/>
          <p:cNvPicPr/>
          <p:nvPr/>
        </p:nvPicPr>
        <p:blipFill>
          <a:blip r:embed="rId3"/>
          <a:srcRect/>
          <a:stretch>
            <a:fillRect/>
          </a:stretch>
        </p:blipFill>
        <p:spPr bwMode="auto">
          <a:xfrm>
            <a:off x="214282" y="1785926"/>
            <a:ext cx="3500462" cy="271464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011222"/>
          </a:xfrm>
        </p:spPr>
        <p:txBody>
          <a:bodyPr>
            <a:normAutofit fontScale="90000"/>
          </a:bodyPr>
          <a:lstStyle/>
          <a:p>
            <a:r>
              <a:rPr lang="en-US" altLang="ko-KR" dirty="0" err="1" smtClean="0">
                <a:latin typeface="Arial Unicode MS" pitchFamily="50" charset="-127"/>
                <a:ea typeface="Arial Unicode MS" pitchFamily="50" charset="-127"/>
                <a:cs typeface="Arial Unicode MS" pitchFamily="50" charset="-127"/>
              </a:rPr>
              <a:t>Gwangju</a:t>
            </a:r>
            <a:r>
              <a:rPr lang="en-US" altLang="ko-KR" dirty="0" smtClean="0">
                <a:latin typeface="Arial Unicode MS" pitchFamily="50" charset="-127"/>
                <a:ea typeface="Arial Unicode MS" pitchFamily="50" charset="-127"/>
                <a:cs typeface="Arial Unicode MS" pitchFamily="50" charset="-127"/>
              </a:rPr>
              <a:t> WHRCF since 2011</a:t>
            </a:r>
            <a:br>
              <a:rPr lang="en-US" altLang="ko-KR" dirty="0" smtClean="0">
                <a:latin typeface="Arial Unicode MS" pitchFamily="50" charset="-127"/>
                <a:ea typeface="Arial Unicode MS" pitchFamily="50" charset="-127"/>
                <a:cs typeface="Arial Unicode MS" pitchFamily="50" charset="-127"/>
              </a:rPr>
            </a:br>
            <a:endParaRPr lang="ko-KR" altLang="en-US" dirty="0"/>
          </a:p>
        </p:txBody>
      </p:sp>
      <p:sp>
        <p:nvSpPr>
          <p:cNvPr id="3" name="내용 개체 틀 2"/>
          <p:cNvSpPr>
            <a:spLocks noGrp="1"/>
          </p:cNvSpPr>
          <p:nvPr>
            <p:ph idx="1"/>
          </p:nvPr>
        </p:nvSpPr>
        <p:spPr>
          <a:xfrm>
            <a:off x="457200" y="1071546"/>
            <a:ext cx="8229600" cy="5054617"/>
          </a:xfrm>
        </p:spPr>
        <p:txBody>
          <a:bodyPr>
            <a:normAutofit fontScale="55000" lnSpcReduction="20000"/>
          </a:bodyPr>
          <a:lstStyle/>
          <a:p>
            <a:endParaRPr lang="en-US" altLang="ko-KR" sz="2800" dirty="0" smtClean="0">
              <a:latin typeface="Arial Unicode MS" pitchFamily="50" charset="-127"/>
              <a:ea typeface="Arial Unicode MS" pitchFamily="50" charset="-127"/>
              <a:cs typeface="Arial Unicode MS" pitchFamily="50" charset="-127"/>
            </a:endParaRPr>
          </a:p>
          <a:p>
            <a:r>
              <a:rPr lang="en-US" altLang="ko-KR" sz="3500" dirty="0" smtClean="0">
                <a:latin typeface="Arial Unicode MS" pitchFamily="50" charset="-127"/>
                <a:ea typeface="Arial Unicode MS" pitchFamily="50" charset="-127"/>
                <a:cs typeface="Arial Unicode MS" pitchFamily="50" charset="-127"/>
              </a:rPr>
              <a:t>Strategy to implement the election pledge to “make </a:t>
            </a:r>
            <a:r>
              <a:rPr lang="en-US" altLang="ko-KR" sz="3500" dirty="0" err="1" smtClean="0">
                <a:latin typeface="Arial Unicode MS" pitchFamily="50" charset="-127"/>
                <a:ea typeface="Arial Unicode MS" pitchFamily="50" charset="-127"/>
                <a:cs typeface="Arial Unicode MS" pitchFamily="50" charset="-127"/>
              </a:rPr>
              <a:t>Gwnagju</a:t>
            </a:r>
            <a:r>
              <a:rPr lang="en-US" altLang="ko-KR" sz="3500" dirty="0" smtClean="0">
                <a:latin typeface="Arial Unicode MS" pitchFamily="50" charset="-127"/>
                <a:ea typeface="Arial Unicode MS" pitchFamily="50" charset="-127"/>
                <a:cs typeface="Arial Unicode MS" pitchFamily="50" charset="-127"/>
              </a:rPr>
              <a:t> a human right city” in 2011 </a:t>
            </a:r>
          </a:p>
          <a:p>
            <a:r>
              <a:rPr lang="en-US" altLang="ko-KR" sz="3500" dirty="0" smtClean="0">
                <a:latin typeface="Arial Unicode MS" pitchFamily="50" charset="-127"/>
                <a:ea typeface="Arial Unicode MS" pitchFamily="50" charset="-127"/>
                <a:cs typeface="Arial Unicode MS" pitchFamily="50" charset="-127"/>
              </a:rPr>
              <a:t>A global multi-stake holder forum among local government, council, civil society, researchers, etc. </a:t>
            </a:r>
          </a:p>
          <a:p>
            <a:r>
              <a:rPr lang="en-US" altLang="ko-KR" sz="3500" dirty="0" smtClean="0">
                <a:latin typeface="Arial Unicode MS" pitchFamily="50" charset="-127"/>
                <a:ea typeface="Arial Unicode MS" pitchFamily="50" charset="-127"/>
                <a:cs typeface="Arial Unicode MS" pitchFamily="50" charset="-127"/>
              </a:rPr>
              <a:t>About 500 participants including 400 local and 100 from other countries.</a:t>
            </a:r>
          </a:p>
          <a:p>
            <a:r>
              <a:rPr lang="en-US" altLang="ko-KR" sz="3500" dirty="0" smtClean="0">
                <a:latin typeface="Arial Unicode MS" pitchFamily="50" charset="-127"/>
                <a:ea typeface="Arial Unicode MS" pitchFamily="50" charset="-127"/>
                <a:cs typeface="Arial Unicode MS" pitchFamily="50" charset="-127"/>
              </a:rPr>
              <a:t>Co-organized by </a:t>
            </a:r>
            <a:r>
              <a:rPr lang="en-US" altLang="ko-KR" sz="3500" dirty="0" err="1" smtClean="0">
                <a:latin typeface="Arial Unicode MS" pitchFamily="50" charset="-127"/>
                <a:ea typeface="Arial Unicode MS" pitchFamily="50" charset="-127"/>
                <a:cs typeface="Arial Unicode MS" pitchFamily="50" charset="-127"/>
              </a:rPr>
              <a:t>Gwangju</a:t>
            </a:r>
            <a:r>
              <a:rPr lang="en-US" altLang="ko-KR" sz="3500" dirty="0" smtClean="0">
                <a:latin typeface="Arial Unicode MS" pitchFamily="50" charset="-127"/>
                <a:ea typeface="Arial Unicode MS" pitchFamily="50" charset="-127"/>
                <a:cs typeface="Arial Unicode MS" pitchFamily="50" charset="-127"/>
              </a:rPr>
              <a:t> Metropolitan City and related institutions and organizations including the Korea Human Rights Foundation (KHRF)</a:t>
            </a:r>
          </a:p>
          <a:p>
            <a:r>
              <a:rPr lang="en-US" altLang="ko-KR" sz="3500" dirty="0" smtClean="0">
                <a:latin typeface="Arial Unicode MS" pitchFamily="50" charset="-127"/>
                <a:ea typeface="Arial Unicode MS" pitchFamily="50" charset="-127"/>
                <a:cs typeface="Arial Unicode MS" pitchFamily="50" charset="-127"/>
              </a:rPr>
              <a:t>Co-Chairs of the Organizing Committee: </a:t>
            </a:r>
          </a:p>
          <a:p>
            <a:pPr lvl="1"/>
            <a:r>
              <a:rPr lang="en-US" altLang="ko-KR" sz="3300" dirty="0" err="1" smtClean="0">
                <a:latin typeface="Arial Unicode MS" pitchFamily="50" charset="-127"/>
                <a:ea typeface="Arial Unicode MS" pitchFamily="50" charset="-127"/>
                <a:cs typeface="Arial Unicode MS" pitchFamily="50" charset="-127"/>
              </a:rPr>
              <a:t>Amb</a:t>
            </a:r>
            <a:r>
              <a:rPr lang="en-US" altLang="ko-KR" sz="3300" dirty="0" smtClean="0">
                <a:latin typeface="Arial Unicode MS" pitchFamily="50" charset="-127"/>
                <a:ea typeface="Arial Unicode MS" pitchFamily="50" charset="-127"/>
                <a:cs typeface="Arial Unicode MS" pitchFamily="50" charset="-127"/>
              </a:rPr>
              <a:t>. </a:t>
            </a:r>
            <a:r>
              <a:rPr lang="en-US" altLang="ko-KR" sz="3300" dirty="0" err="1" smtClean="0">
                <a:latin typeface="Arial Unicode MS" pitchFamily="50" charset="-127"/>
                <a:ea typeface="Arial Unicode MS" pitchFamily="50" charset="-127"/>
                <a:cs typeface="Arial Unicode MS" pitchFamily="50" charset="-127"/>
              </a:rPr>
              <a:t>Keyongseo</a:t>
            </a:r>
            <a:r>
              <a:rPr lang="en-US" altLang="ko-KR" sz="3300" dirty="0" smtClean="0">
                <a:latin typeface="Arial Unicode MS" pitchFamily="50" charset="-127"/>
                <a:ea typeface="Arial Unicode MS" pitchFamily="50" charset="-127"/>
                <a:cs typeface="Arial Unicode MS" pitchFamily="50" charset="-127"/>
              </a:rPr>
              <a:t> Park, The First Human Rights Ambassador at Large (2011 to present) </a:t>
            </a:r>
          </a:p>
          <a:p>
            <a:pPr lvl="1"/>
            <a:r>
              <a:rPr lang="en-US" altLang="ko-KR" sz="3300" dirty="0" err="1" smtClean="0">
                <a:latin typeface="Arial Unicode MS" pitchFamily="50" charset="-127"/>
                <a:ea typeface="Arial Unicode MS" pitchFamily="50" charset="-127"/>
                <a:cs typeface="Arial Unicode MS" pitchFamily="50" charset="-127"/>
              </a:rPr>
              <a:t>Janghyun</a:t>
            </a:r>
            <a:r>
              <a:rPr lang="en-US" altLang="ko-KR" sz="3300" dirty="0" smtClean="0">
                <a:latin typeface="Arial Unicode MS" pitchFamily="50" charset="-127"/>
                <a:ea typeface="Arial Unicode MS" pitchFamily="50" charset="-127"/>
                <a:cs typeface="Arial Unicode MS" pitchFamily="50" charset="-127"/>
              </a:rPr>
              <a:t> YUN, Mayor of </a:t>
            </a:r>
            <a:r>
              <a:rPr lang="en-US" altLang="ko-KR" sz="3300" dirty="0" err="1" smtClean="0">
                <a:latin typeface="Arial Unicode MS" pitchFamily="50" charset="-127"/>
                <a:ea typeface="Arial Unicode MS" pitchFamily="50" charset="-127"/>
                <a:cs typeface="Arial Unicode MS" pitchFamily="50" charset="-127"/>
              </a:rPr>
              <a:t>Gwangju</a:t>
            </a:r>
            <a:r>
              <a:rPr lang="en-US" altLang="ko-KR" sz="3300" dirty="0" smtClean="0">
                <a:latin typeface="Arial Unicode MS" pitchFamily="50" charset="-127"/>
                <a:ea typeface="Arial Unicode MS" pitchFamily="50" charset="-127"/>
                <a:cs typeface="Arial Unicode MS" pitchFamily="50" charset="-127"/>
              </a:rPr>
              <a:t> (2015-2019) </a:t>
            </a:r>
          </a:p>
          <a:p>
            <a:pPr lvl="1"/>
            <a:r>
              <a:rPr lang="en-US" altLang="ko-KR" sz="3300" dirty="0" err="1" smtClean="0">
                <a:latin typeface="Arial Unicode MS" pitchFamily="50" charset="-127"/>
                <a:ea typeface="Arial Unicode MS" pitchFamily="50" charset="-127"/>
                <a:cs typeface="Arial Unicode MS" pitchFamily="50" charset="-127"/>
              </a:rPr>
              <a:t>Untae</a:t>
            </a:r>
            <a:r>
              <a:rPr lang="en-US" altLang="ko-KR" sz="3300" dirty="0" smtClean="0">
                <a:latin typeface="Arial Unicode MS" pitchFamily="50" charset="-127"/>
                <a:ea typeface="Arial Unicode MS" pitchFamily="50" charset="-127"/>
                <a:cs typeface="Arial Unicode MS" pitchFamily="50" charset="-127"/>
              </a:rPr>
              <a:t> KANG, Former Mayor of </a:t>
            </a:r>
            <a:r>
              <a:rPr lang="en-US" altLang="ko-KR" sz="3300" dirty="0" err="1" smtClean="0">
                <a:latin typeface="Arial Unicode MS" pitchFamily="50" charset="-127"/>
                <a:ea typeface="Arial Unicode MS" pitchFamily="50" charset="-127"/>
                <a:cs typeface="Arial Unicode MS" pitchFamily="50" charset="-127"/>
              </a:rPr>
              <a:t>Gwangu</a:t>
            </a:r>
            <a:r>
              <a:rPr lang="en-US" altLang="ko-KR" sz="3300" dirty="0" smtClean="0">
                <a:latin typeface="Arial Unicode MS" pitchFamily="50" charset="-127"/>
                <a:ea typeface="Arial Unicode MS" pitchFamily="50" charset="-127"/>
                <a:cs typeface="Arial Unicode MS" pitchFamily="50" charset="-127"/>
              </a:rPr>
              <a:t> (2011-2014) </a:t>
            </a:r>
          </a:p>
          <a:p>
            <a:pPr lvl="1"/>
            <a:endParaRPr lang="en-US" altLang="ko-KR" dirty="0" smtClean="0">
              <a:latin typeface="Arial Unicode MS" pitchFamily="50" charset="-127"/>
              <a:ea typeface="Arial Unicode MS" pitchFamily="50" charset="-127"/>
              <a:cs typeface="Arial Unicode MS" pitchFamily="50" charset="-127"/>
            </a:endParaRPr>
          </a:p>
          <a:p>
            <a:pPr>
              <a:buFont typeface="Wingdings" pitchFamily="2" charset="2"/>
              <a:buChar char="Ø"/>
            </a:pPr>
            <a:r>
              <a:rPr lang="en-US" altLang="ko-KR" sz="3300" dirty="0" err="1" smtClean="0">
                <a:latin typeface="Arial Unicode MS" pitchFamily="50" charset="-127"/>
                <a:ea typeface="Arial Unicode MS" pitchFamily="50" charset="-127"/>
                <a:cs typeface="Arial Unicode MS" pitchFamily="50" charset="-127"/>
              </a:rPr>
              <a:t>Gwangju</a:t>
            </a:r>
            <a:r>
              <a:rPr lang="en-US" altLang="ko-KR" sz="3300" dirty="0" smtClean="0">
                <a:latin typeface="Arial Unicode MS" pitchFamily="50" charset="-127"/>
                <a:ea typeface="Arial Unicode MS" pitchFamily="50" charset="-127"/>
                <a:cs typeface="Arial Unicode MS" pitchFamily="50" charset="-127"/>
              </a:rPr>
              <a:t> Declaration on Human Rights City (17 May 2011)  </a:t>
            </a:r>
          </a:p>
          <a:p>
            <a:pPr>
              <a:buFont typeface="Wingdings" pitchFamily="2" charset="2"/>
              <a:buChar char="Ø"/>
            </a:pPr>
            <a:r>
              <a:rPr lang="en-US" sz="3300" dirty="0" err="1" smtClean="0">
                <a:latin typeface="Arial Unicode MS" pitchFamily="50" charset="-127"/>
                <a:ea typeface="Arial Unicode MS" pitchFamily="50" charset="-127"/>
                <a:cs typeface="Arial Unicode MS" pitchFamily="50" charset="-127"/>
              </a:rPr>
              <a:t>Gwangju</a:t>
            </a:r>
            <a:r>
              <a:rPr lang="en-US" sz="3300" dirty="0" smtClean="0">
                <a:latin typeface="Arial Unicode MS" pitchFamily="50" charset="-127"/>
                <a:ea typeface="Arial Unicode MS" pitchFamily="50" charset="-127"/>
                <a:cs typeface="Arial Unicode MS" pitchFamily="50" charset="-127"/>
              </a:rPr>
              <a:t> Guiding Principles for a Human Rights City (</a:t>
            </a:r>
            <a:r>
              <a:rPr lang="en-US" sz="3300" dirty="0" err="1" smtClean="0">
                <a:latin typeface="Arial Unicode MS" pitchFamily="50" charset="-127"/>
                <a:ea typeface="Arial Unicode MS" pitchFamily="50" charset="-127"/>
                <a:cs typeface="Arial Unicode MS" pitchFamily="50" charset="-127"/>
              </a:rPr>
              <a:t>Gwangju</a:t>
            </a:r>
            <a:r>
              <a:rPr lang="en-US" sz="3300" dirty="0" smtClean="0">
                <a:latin typeface="Arial Unicode MS" pitchFamily="50" charset="-127"/>
                <a:ea typeface="Arial Unicode MS" pitchFamily="50" charset="-127"/>
                <a:cs typeface="Arial Unicode MS" pitchFamily="50" charset="-127"/>
              </a:rPr>
              <a:t> Compact) 17 May </a:t>
            </a:r>
            <a:r>
              <a:rPr lang="en-US" sz="3300" dirty="0" smtClean="0">
                <a:latin typeface="Arial Unicode MS" pitchFamily="50" charset="-127"/>
                <a:ea typeface="Arial Unicode MS" pitchFamily="50" charset="-127"/>
                <a:cs typeface="Arial Unicode MS" pitchFamily="50" charset="-127"/>
              </a:rPr>
              <a:t>2013</a:t>
            </a:r>
          </a:p>
          <a:p>
            <a:pPr>
              <a:buFont typeface="Wingdings" pitchFamily="2" charset="2"/>
              <a:buChar char="Ø"/>
            </a:pPr>
            <a:r>
              <a:rPr lang="en-US" altLang="ko-KR" sz="3300" dirty="0" err="1" smtClean="0">
                <a:latin typeface="Arial Unicode MS" pitchFamily="50" charset="-127"/>
                <a:ea typeface="Arial Unicode MS" pitchFamily="50" charset="-127"/>
                <a:cs typeface="Arial Unicode MS" pitchFamily="50" charset="-127"/>
              </a:rPr>
              <a:t>Whitebook</a:t>
            </a:r>
            <a:r>
              <a:rPr lang="en-US" altLang="ko-KR" sz="3300" dirty="0" smtClean="0">
                <a:latin typeface="Arial Unicode MS" pitchFamily="50" charset="-127"/>
                <a:ea typeface="Arial Unicode MS" pitchFamily="50" charset="-127"/>
                <a:cs typeface="Arial Unicode MS" pitchFamily="50" charset="-127"/>
              </a:rPr>
              <a:t> on Human Rights City in South Korea (English / Korean) 2014 </a:t>
            </a:r>
            <a:endParaRPr lang="ko-KR" altLang="en-US" sz="3300" dirty="0">
              <a:latin typeface="Arial Unicode MS" pitchFamily="50" charset="-127"/>
              <a:ea typeface="Arial Unicode MS" pitchFamily="50" charset="-127"/>
              <a:cs typeface="Arial Unicode MS" pitchFamily="50" charset="-127"/>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4000" dirty="0" smtClean="0">
                <a:latin typeface="Arial Unicode MS" pitchFamily="50" charset="-127"/>
                <a:ea typeface="Arial Unicode MS" pitchFamily="50" charset="-127"/>
                <a:cs typeface="Arial Unicode MS" pitchFamily="50" charset="-127"/>
              </a:rPr>
              <a:t>Expert Workshop  </a:t>
            </a:r>
            <a:endParaRPr lang="ko-KR" altLang="en-US" sz="4000" dirty="0">
              <a:latin typeface="Arial Unicode MS" pitchFamily="50" charset="-127"/>
              <a:ea typeface="Arial Unicode MS" pitchFamily="50" charset="-127"/>
              <a:cs typeface="Arial Unicode MS" pitchFamily="50" charset="-127"/>
            </a:endParaRPr>
          </a:p>
        </p:txBody>
      </p:sp>
      <p:sp>
        <p:nvSpPr>
          <p:cNvPr id="3" name="내용 개체 틀 2"/>
          <p:cNvSpPr>
            <a:spLocks noGrp="1"/>
          </p:cNvSpPr>
          <p:nvPr>
            <p:ph sz="half" idx="1"/>
          </p:nvPr>
        </p:nvSpPr>
        <p:spPr/>
        <p:txBody>
          <a:bodyPr>
            <a:normAutofit fontScale="77500" lnSpcReduction="20000"/>
          </a:bodyPr>
          <a:lstStyle/>
          <a:p>
            <a:r>
              <a:rPr lang="en-US" altLang="ko-KR" dirty="0" smtClean="0">
                <a:latin typeface="Arial Unicode MS" pitchFamily="50" charset="-127"/>
                <a:ea typeface="Arial Unicode MS" pitchFamily="50" charset="-127"/>
                <a:cs typeface="Arial Unicode MS" pitchFamily="50" charset="-127"/>
              </a:rPr>
              <a:t>Held in </a:t>
            </a:r>
            <a:r>
              <a:rPr lang="en-US" altLang="ko-KR" dirty="0" err="1" smtClean="0">
                <a:latin typeface="Arial Unicode MS" pitchFamily="50" charset="-127"/>
                <a:ea typeface="Arial Unicode MS" pitchFamily="50" charset="-127"/>
                <a:cs typeface="Arial Unicode MS" pitchFamily="50" charset="-127"/>
              </a:rPr>
              <a:t>Gwangju</a:t>
            </a:r>
            <a:r>
              <a:rPr lang="en-US" altLang="ko-KR" dirty="0" smtClean="0">
                <a:latin typeface="Arial Unicode MS" pitchFamily="50" charset="-127"/>
                <a:ea typeface="Arial Unicode MS" pitchFamily="50" charset="-127"/>
                <a:cs typeface="Arial Unicode MS" pitchFamily="50" charset="-127"/>
              </a:rPr>
              <a:t> twice on15 May 2014 and 2015 </a:t>
            </a:r>
          </a:p>
          <a:p>
            <a:r>
              <a:rPr lang="en-US" altLang="ko-KR" dirty="0" smtClean="0">
                <a:latin typeface="Arial Unicode MS" pitchFamily="50" charset="-127"/>
                <a:ea typeface="Arial Unicode MS" pitchFamily="50" charset="-127"/>
                <a:cs typeface="Arial Unicode MS" pitchFamily="50" charset="-127"/>
              </a:rPr>
              <a:t>Organized by the UN HRC AC and KHRF with the support from </a:t>
            </a:r>
            <a:r>
              <a:rPr lang="en-US" altLang="ko-KR" dirty="0" err="1" smtClean="0">
                <a:latin typeface="Arial Unicode MS" pitchFamily="50" charset="-127"/>
                <a:ea typeface="Arial Unicode MS" pitchFamily="50" charset="-127"/>
                <a:cs typeface="Arial Unicode MS" pitchFamily="50" charset="-127"/>
              </a:rPr>
              <a:t>Gwangju</a:t>
            </a:r>
            <a:r>
              <a:rPr lang="en-US" altLang="ko-KR" dirty="0" smtClean="0">
                <a:latin typeface="Arial Unicode MS" pitchFamily="50" charset="-127"/>
                <a:ea typeface="Arial Unicode MS" pitchFamily="50" charset="-127"/>
                <a:cs typeface="Arial Unicode MS" pitchFamily="50" charset="-127"/>
              </a:rPr>
              <a:t> Metropolitan City</a:t>
            </a:r>
          </a:p>
          <a:p>
            <a:r>
              <a:rPr lang="en-US" altLang="ko-KR" dirty="0" smtClean="0">
                <a:latin typeface="Arial Unicode MS" pitchFamily="50" charset="-127"/>
                <a:ea typeface="Arial Unicode MS" pitchFamily="50" charset="-127"/>
                <a:cs typeface="Arial Unicode MS" pitchFamily="50" charset="-127"/>
              </a:rPr>
              <a:t>To support the work of the UN HRC Advisory Committee in preparing for the report on the role of local government and human rights in accordance with the adoption of the resolution at the UN HRC in 2013.</a:t>
            </a:r>
          </a:p>
          <a:p>
            <a:pPr>
              <a:buNone/>
            </a:pPr>
            <a:endParaRPr lang="ko-KR" altLang="en-US" dirty="0"/>
          </a:p>
        </p:txBody>
      </p:sp>
      <p:pic>
        <p:nvPicPr>
          <p:cNvPr id="5" name="내용 개체 틀 4" descr="http://www.whrcf.org/data/file/photo_eng/2039711195_H65kQFbX_Expert_Workshop_03.jpg"/>
          <p:cNvPicPr>
            <a:picLocks noGrp="1"/>
          </p:cNvPicPr>
          <p:nvPr>
            <p:ph sz="half" idx="2"/>
          </p:nvPr>
        </p:nvPicPr>
        <p:blipFill>
          <a:blip r:embed="rId2" cstate="print"/>
          <a:srcRect/>
          <a:stretch>
            <a:fillRect/>
          </a:stretch>
        </p:blipFill>
        <p:spPr bwMode="auto">
          <a:xfrm>
            <a:off x="4500562" y="1571612"/>
            <a:ext cx="4429156" cy="400052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Suggestions </a:t>
            </a:r>
            <a:endParaRPr lang="ko-KR" altLang="en-US" dirty="0"/>
          </a:p>
        </p:txBody>
      </p:sp>
      <p:sp>
        <p:nvSpPr>
          <p:cNvPr id="3" name="내용 개체 틀 2"/>
          <p:cNvSpPr>
            <a:spLocks noGrp="1"/>
          </p:cNvSpPr>
          <p:nvPr>
            <p:ph idx="1"/>
          </p:nvPr>
        </p:nvSpPr>
        <p:spPr>
          <a:xfrm>
            <a:off x="457200" y="1428736"/>
            <a:ext cx="8229600" cy="4697427"/>
          </a:xfrm>
        </p:spPr>
        <p:txBody>
          <a:bodyPr>
            <a:normAutofit/>
          </a:bodyPr>
          <a:lstStyle/>
          <a:p>
            <a:pPr marL="514350" indent="-514350">
              <a:buFont typeface="+mj-lt"/>
              <a:buAutoNum type="arabicParenR"/>
            </a:pPr>
            <a:r>
              <a:rPr lang="en-US" altLang="ko-KR" smtClean="0">
                <a:latin typeface="Arial Unicode MS" pitchFamily="50" charset="-127"/>
                <a:ea typeface="Arial Unicode MS" pitchFamily="50" charset="-127"/>
                <a:cs typeface="Arial Unicode MS" pitchFamily="50" charset="-127"/>
              </a:rPr>
              <a:t>More good </a:t>
            </a:r>
            <a:r>
              <a:rPr lang="en-US" altLang="ko-KR" dirty="0" smtClean="0">
                <a:latin typeface="Arial Unicode MS" pitchFamily="50" charset="-127"/>
                <a:ea typeface="Arial Unicode MS" pitchFamily="50" charset="-127"/>
                <a:cs typeface="Arial Unicode MS" pitchFamily="50" charset="-127"/>
              </a:rPr>
              <a:t>practices</a:t>
            </a:r>
          </a:p>
          <a:p>
            <a:pPr marL="514350" indent="-514350">
              <a:buFont typeface="+mj-lt"/>
              <a:buAutoNum type="arabicParenR"/>
            </a:pPr>
            <a:r>
              <a:rPr lang="en-US" altLang="ko-KR" dirty="0" smtClean="0">
                <a:latin typeface="Arial Unicode MS" pitchFamily="50" charset="-127"/>
                <a:ea typeface="Arial Unicode MS" pitchFamily="50" charset="-127"/>
                <a:cs typeface="Arial Unicode MS" pitchFamily="50" charset="-127"/>
              </a:rPr>
              <a:t>“Side-event” to “Main-event” at the UN HRC</a:t>
            </a:r>
          </a:p>
          <a:p>
            <a:pPr marL="514350" indent="-514350">
              <a:buFont typeface="+mj-lt"/>
              <a:buAutoNum type="arabicParenR"/>
            </a:pPr>
            <a:r>
              <a:rPr lang="en-US" altLang="ko-KR" dirty="0" smtClean="0">
                <a:latin typeface="Arial Unicode MS" pitchFamily="50" charset="-127"/>
                <a:ea typeface="Arial Unicode MS" pitchFamily="50" charset="-127"/>
                <a:cs typeface="Arial Unicode MS" pitchFamily="50" charset="-127"/>
              </a:rPr>
              <a:t>Need for guiding principles and implementation guidelines </a:t>
            </a:r>
            <a:r>
              <a:rPr lang="en-US" altLang="ko-KR" sz="2800" dirty="0" smtClean="0">
                <a:latin typeface="Arial Unicode MS" pitchFamily="50" charset="-127"/>
                <a:ea typeface="Arial Unicode MS" pitchFamily="50" charset="-127"/>
                <a:cs typeface="Arial Unicode MS" pitchFamily="50" charset="-127"/>
              </a:rPr>
              <a:t>(e.g. Guiding Principles on Business and Human Rights) </a:t>
            </a:r>
          </a:p>
          <a:p>
            <a:pPr marL="514350" indent="-514350">
              <a:buFont typeface="+mj-lt"/>
              <a:buAutoNum type="arabicParenR"/>
            </a:pPr>
            <a:r>
              <a:rPr lang="en-US" altLang="ko-KR" dirty="0" smtClean="0">
                <a:latin typeface="Arial Unicode MS" pitchFamily="50" charset="-127"/>
                <a:ea typeface="Arial Unicode MS" pitchFamily="50" charset="-127"/>
                <a:cs typeface="Arial Unicode MS" pitchFamily="50" charset="-127"/>
              </a:rPr>
              <a:t>Regular multi-stake holders forum by UN – global and regional </a:t>
            </a:r>
            <a:r>
              <a:rPr lang="en-US" altLang="ko-KR" sz="2800" dirty="0" smtClean="0">
                <a:latin typeface="Arial Unicode MS" pitchFamily="50" charset="-127"/>
                <a:ea typeface="Arial Unicode MS" pitchFamily="50" charset="-127"/>
                <a:cs typeface="Arial Unicode MS" pitchFamily="50" charset="-127"/>
              </a:rPr>
              <a:t>(e.g. UN Global Forum on Business and Human Rights)</a:t>
            </a:r>
          </a:p>
          <a:p>
            <a:endParaRPr lang="ko-KR" altLang="en-US" dirty="0"/>
          </a:p>
        </p:txBody>
      </p:sp>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TotalTime>
  <Words>922</Words>
  <Application>Microsoft Office PowerPoint</Application>
  <PresentationFormat>화면 슬라이드 쇼(4:3)</PresentationFormat>
  <Paragraphs>117</Paragraphs>
  <Slides>14</Slides>
  <Notes>0</Notes>
  <HiddenSlides>0</HiddenSlides>
  <MMClips>0</MMClips>
  <ScaleCrop>false</ScaleCrop>
  <HeadingPairs>
    <vt:vector size="4" baseType="variant">
      <vt:variant>
        <vt:lpstr>테마</vt:lpstr>
      </vt:variant>
      <vt:variant>
        <vt:i4>1</vt:i4>
      </vt:variant>
      <vt:variant>
        <vt:lpstr>슬라이드 제목</vt:lpstr>
      </vt:variant>
      <vt:variant>
        <vt:i4>14</vt:i4>
      </vt:variant>
    </vt:vector>
  </HeadingPairs>
  <TitlesOfParts>
    <vt:vector size="15" baseType="lpstr">
      <vt:lpstr>Office 테마</vt:lpstr>
      <vt:lpstr>UN HRC-30 Side Event on Local Government and Human Rights   12:30-14:00,18 September 2015,  Palais des Nations, Room XXIV, Geneva   Gwangju World Human Rights Cities Forum (WHRCF) and Korea</vt:lpstr>
      <vt:lpstr>Contents </vt:lpstr>
      <vt:lpstr>슬라이드 3</vt:lpstr>
      <vt:lpstr>Context 2015 </vt:lpstr>
      <vt:lpstr>Framing and Perspectives</vt:lpstr>
      <vt:lpstr>Human Rights City </vt:lpstr>
      <vt:lpstr>Human Rights Cities in South Korea</vt:lpstr>
      <vt:lpstr>Structure and Components </vt:lpstr>
      <vt:lpstr>Why HRC in S. Korea? </vt:lpstr>
      <vt:lpstr>Challenges</vt:lpstr>
      <vt:lpstr>Gwangju WHRCF since 2011 </vt:lpstr>
      <vt:lpstr>Gwangju WHRCF since 2011 </vt:lpstr>
      <vt:lpstr>Expert Workshop  </vt:lpstr>
      <vt:lpstr>Suggestions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광주는 ‘인권도시’인가?</dc:title>
  <dc:creator>Anselmo Lee</dc:creator>
  <cp:lastModifiedBy>Anselmo Lee</cp:lastModifiedBy>
  <cp:revision>23</cp:revision>
  <dcterms:created xsi:type="dcterms:W3CDTF">2015-06-04T04:14:54Z</dcterms:created>
  <dcterms:modified xsi:type="dcterms:W3CDTF">2015-09-19T08:28:29Z</dcterms:modified>
</cp:coreProperties>
</file>